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0" r:id="rId2"/>
    <p:sldId id="263" r:id="rId3"/>
    <p:sldId id="256" r:id="rId4"/>
    <p:sldId id="262" r:id="rId5"/>
    <p:sldId id="257" r:id="rId6"/>
    <p:sldId id="258" r:id="rId7"/>
    <p:sldId id="269" r:id="rId8"/>
    <p:sldId id="267" r:id="rId9"/>
    <p:sldId id="268"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1675547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CCFE76-FA1C-485F-8686-A4CFDE149A64}" type="datetimeFigureOut">
              <a:rPr lang="en-IN" smtClean="0"/>
              <a:t>13-11-2024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366506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2793425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1551297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490603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3055022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3750906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2407741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236091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1370627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CCFE76-FA1C-485F-8686-A4CFDE149A64}" type="datetimeFigureOut">
              <a:rPr lang="en-IN" smtClean="0"/>
              <a:t>13-11-2024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164789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CCFE76-FA1C-485F-8686-A4CFDE149A64}" type="datetimeFigureOut">
              <a:rPr lang="en-IN" smtClean="0"/>
              <a:t>13-11-2024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159641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CCFE76-FA1C-485F-8686-A4CFDE149A64}" type="datetimeFigureOut">
              <a:rPr lang="en-IN" smtClean="0"/>
              <a:t>13-11-2024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272371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CCFE76-FA1C-485F-8686-A4CFDE149A64}" type="datetimeFigureOut">
              <a:rPr lang="en-IN" smtClean="0"/>
              <a:t>13-11-2024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2120114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CFE76-FA1C-485F-8686-A4CFDE149A64}" type="datetimeFigureOut">
              <a:rPr lang="en-IN" smtClean="0"/>
              <a:t>13-11-2024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1122199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CCFE76-FA1C-485F-8686-A4CFDE149A64}" type="datetimeFigureOut">
              <a:rPr lang="en-IN" smtClean="0"/>
              <a:t>13-11-2024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151047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CCFE76-FA1C-485F-8686-A4CFDE149A64}" type="datetimeFigureOut">
              <a:rPr lang="en-IN" smtClean="0"/>
              <a:t>13-11-2024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D8E7FF-F5CD-4694-9F4B-9ED5BCA90349}" type="slidenum">
              <a:rPr lang="en-IN" smtClean="0"/>
              <a:t>‹#›</a:t>
            </a:fld>
            <a:endParaRPr lang="en-IN"/>
          </a:p>
        </p:txBody>
      </p:sp>
    </p:spTree>
    <p:extLst>
      <p:ext uri="{BB962C8B-B14F-4D97-AF65-F5344CB8AC3E}">
        <p14:creationId xmlns:p14="http://schemas.microsoft.com/office/powerpoint/2010/main" val="2381238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5CCFE76-FA1C-485F-8686-A4CFDE149A64}" type="datetimeFigureOut">
              <a:rPr lang="en-IN" smtClean="0"/>
              <a:t>13-11-2024</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2D8E7FF-F5CD-4694-9F4B-9ED5BCA90349}" type="slidenum">
              <a:rPr lang="en-IN" smtClean="0"/>
              <a:t>‹#›</a:t>
            </a:fld>
            <a:endParaRPr lang="en-IN"/>
          </a:p>
        </p:txBody>
      </p:sp>
    </p:spTree>
    <p:extLst>
      <p:ext uri="{BB962C8B-B14F-4D97-AF65-F5344CB8AC3E}">
        <p14:creationId xmlns:p14="http://schemas.microsoft.com/office/powerpoint/2010/main" val="349528219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umsapplication.com/digital-literacy-a-key-to-overcoming-the-digital-divide/" TargetMode="External"/><Relationship Id="rId2" Type="http://schemas.openxmlformats.org/officeDocument/2006/relationships/hyperlink" Target="https://www.linkedin.com/pulse/digital-literacy-inclusion-bridging-divide-india-cyjbf#:~:text=Understanding%20the%20Digital%20Divide,status%2C%20education%2C%20and%20age" TargetMode="External"/><Relationship Id="rId1" Type="http://schemas.openxmlformats.org/officeDocument/2006/relationships/slideLayout" Target="../slideLayouts/slideLayout2.xml"/><Relationship Id="rId5" Type="http://schemas.openxmlformats.org/officeDocument/2006/relationships/hyperlink" Target="https://aisel.aisnet.org/ecis2020_rp/135" TargetMode="External"/><Relationship Id="rId4" Type="http://schemas.openxmlformats.org/officeDocument/2006/relationships/hyperlink" Target="http://www.jetir.org/papers/JETIR2108666.pdf%20on%2013.11.2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0008" y="747022"/>
            <a:ext cx="9794631" cy="2616199"/>
          </a:xfrm>
        </p:spPr>
        <p:txBody>
          <a:bodyPr>
            <a:normAutofit/>
          </a:bodyPr>
          <a:lstStyle/>
          <a:p>
            <a:r>
              <a:rPr lang="en-IN" sz="3600" b="1" dirty="0">
                <a:solidFill>
                  <a:srgbClr val="002060"/>
                </a:solidFill>
                <a:latin typeface="Times New Roman" panose="02020603050405020304" pitchFamily="18" charset="0"/>
                <a:cs typeface="Times New Roman" panose="02020603050405020304" pitchFamily="18" charset="0"/>
              </a:rPr>
              <a:t>Digital </a:t>
            </a:r>
            <a:r>
              <a:rPr lang="en-IN" sz="3600" b="1" dirty="0" smtClean="0">
                <a:solidFill>
                  <a:srgbClr val="002060"/>
                </a:solidFill>
                <a:latin typeface="Times New Roman" panose="02020603050405020304" pitchFamily="18" charset="0"/>
                <a:cs typeface="Times New Roman" panose="02020603050405020304" pitchFamily="18" charset="0"/>
              </a:rPr>
              <a:t>Literacy </a:t>
            </a:r>
            <a:r>
              <a:rPr lang="en-IN" sz="3600" b="1" dirty="0">
                <a:solidFill>
                  <a:srgbClr val="002060"/>
                </a:solidFill>
                <a:latin typeface="Times New Roman" panose="02020603050405020304" pitchFamily="18" charset="0"/>
                <a:cs typeface="Times New Roman" panose="02020603050405020304" pitchFamily="18" charset="0"/>
              </a:rPr>
              <a:t>and </a:t>
            </a:r>
            <a:r>
              <a:rPr lang="en-IN" sz="3600" b="1" dirty="0" smtClean="0">
                <a:solidFill>
                  <a:srgbClr val="002060"/>
                </a:solidFill>
                <a:latin typeface="Times New Roman" panose="02020603050405020304" pitchFamily="18" charset="0"/>
                <a:cs typeface="Times New Roman" panose="02020603050405020304" pitchFamily="18" charset="0"/>
              </a:rPr>
              <a:t>Inclusion</a:t>
            </a:r>
            <a:r>
              <a:rPr lang="en-IN" sz="3600" b="1" dirty="0">
                <a:solidFill>
                  <a:srgbClr val="002060"/>
                </a:solidFill>
                <a:latin typeface="Times New Roman" panose="02020603050405020304" pitchFamily="18" charset="0"/>
                <a:cs typeface="Times New Roman" panose="02020603050405020304" pitchFamily="18" charset="0"/>
              </a:rPr>
              <a:t>: </a:t>
            </a:r>
            <a:r>
              <a:rPr lang="en-IN" sz="3600" b="1" dirty="0" smtClean="0">
                <a:solidFill>
                  <a:srgbClr val="002060"/>
                </a:solidFill>
                <a:latin typeface="Times New Roman" panose="02020603050405020304" pitchFamily="18" charset="0"/>
                <a:cs typeface="Times New Roman" panose="02020603050405020304" pitchFamily="18" charset="0"/>
              </a:rPr>
              <a:t>Role </a:t>
            </a:r>
            <a:r>
              <a:rPr lang="en-IN" sz="3600" b="1" dirty="0">
                <a:solidFill>
                  <a:srgbClr val="002060"/>
                </a:solidFill>
                <a:latin typeface="Times New Roman" panose="02020603050405020304" pitchFamily="18" charset="0"/>
                <a:cs typeface="Times New Roman" panose="02020603050405020304" pitchFamily="18" charset="0"/>
              </a:rPr>
              <a:t>of </a:t>
            </a:r>
            <a:r>
              <a:rPr lang="en-IN" sz="3600" b="1" dirty="0" smtClean="0">
                <a:solidFill>
                  <a:srgbClr val="002060"/>
                </a:solidFill>
                <a:latin typeface="Times New Roman" panose="02020603050405020304" pitchFamily="18" charset="0"/>
                <a:cs typeface="Times New Roman" panose="02020603050405020304" pitchFamily="18" charset="0"/>
              </a:rPr>
              <a:t>Libraries </a:t>
            </a:r>
            <a:r>
              <a:rPr lang="en-IN" sz="3600" b="1" dirty="0">
                <a:solidFill>
                  <a:srgbClr val="002060"/>
                </a:solidFill>
                <a:latin typeface="Times New Roman" panose="02020603050405020304" pitchFamily="18" charset="0"/>
                <a:cs typeface="Times New Roman" panose="02020603050405020304" pitchFamily="18" charset="0"/>
              </a:rPr>
              <a:t>to </a:t>
            </a:r>
            <a:r>
              <a:rPr lang="en-IN" sz="3600" b="1" dirty="0" smtClean="0">
                <a:solidFill>
                  <a:srgbClr val="002060"/>
                </a:solidFill>
                <a:latin typeface="Times New Roman" panose="02020603050405020304" pitchFamily="18" charset="0"/>
                <a:cs typeface="Times New Roman" panose="02020603050405020304" pitchFamily="18" charset="0"/>
              </a:rPr>
              <a:t>Bridge Digital Divide</a:t>
            </a:r>
            <a:r>
              <a:rPr lang="en-IN" b="1" dirty="0">
                <a:latin typeface="Times New Roman" panose="02020603050405020304" pitchFamily="18" charset="0"/>
                <a:cs typeface="Times New Roman" panose="02020603050405020304" pitchFamily="18" charset="0"/>
              </a:rPr>
              <a:t/>
            </a:r>
            <a:br>
              <a:rPr lang="en-IN" b="1" dirty="0">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85000" lnSpcReduction="20000"/>
          </a:bodyPr>
          <a:lstStyle/>
          <a:p>
            <a:r>
              <a:rPr lang="en-IN" b="1" dirty="0" err="1" smtClean="0">
                <a:solidFill>
                  <a:srgbClr val="002060"/>
                </a:solidFill>
                <a:latin typeface="Times New Roman" panose="02020603050405020304" pitchFamily="18" charset="0"/>
                <a:cs typeface="Times New Roman" panose="02020603050405020304" pitchFamily="18" charset="0"/>
              </a:rPr>
              <a:t>Dr.</a:t>
            </a:r>
            <a:r>
              <a:rPr lang="en-IN" b="1" dirty="0" smtClean="0">
                <a:solidFill>
                  <a:srgbClr val="002060"/>
                </a:solidFill>
                <a:latin typeface="Times New Roman" panose="02020603050405020304" pitchFamily="18" charset="0"/>
                <a:cs typeface="Times New Roman" panose="02020603050405020304" pitchFamily="18" charset="0"/>
              </a:rPr>
              <a:t> </a:t>
            </a:r>
            <a:r>
              <a:rPr lang="en-IN" b="1" dirty="0" err="1" smtClean="0">
                <a:solidFill>
                  <a:srgbClr val="002060"/>
                </a:solidFill>
                <a:latin typeface="Times New Roman" panose="02020603050405020304" pitchFamily="18" charset="0"/>
                <a:cs typeface="Times New Roman" panose="02020603050405020304" pitchFamily="18" charset="0"/>
              </a:rPr>
              <a:t>Paramita</a:t>
            </a:r>
            <a:r>
              <a:rPr lang="en-IN" b="1" dirty="0" smtClean="0">
                <a:solidFill>
                  <a:srgbClr val="002060"/>
                </a:solidFill>
                <a:latin typeface="Times New Roman" panose="02020603050405020304" pitchFamily="18" charset="0"/>
                <a:cs typeface="Times New Roman" panose="02020603050405020304" pitchFamily="18" charset="0"/>
              </a:rPr>
              <a:t> Sen,</a:t>
            </a:r>
          </a:p>
          <a:p>
            <a:r>
              <a:rPr lang="en-IN" b="1" dirty="0" smtClean="0">
                <a:solidFill>
                  <a:srgbClr val="002060"/>
                </a:solidFill>
                <a:latin typeface="Times New Roman" panose="02020603050405020304" pitchFamily="18" charset="0"/>
                <a:cs typeface="Times New Roman" panose="02020603050405020304" pitchFamily="18" charset="0"/>
              </a:rPr>
              <a:t> Librarian, </a:t>
            </a:r>
          </a:p>
          <a:p>
            <a:r>
              <a:rPr lang="en-IN" b="1" dirty="0" err="1" smtClean="0">
                <a:solidFill>
                  <a:srgbClr val="002060"/>
                </a:solidFill>
                <a:latin typeface="Times New Roman" panose="02020603050405020304" pitchFamily="18" charset="0"/>
                <a:cs typeface="Times New Roman" panose="02020603050405020304" pitchFamily="18" charset="0"/>
              </a:rPr>
              <a:t>Chandraketugarh</a:t>
            </a:r>
            <a:r>
              <a:rPr lang="en-IN" b="1" dirty="0" smtClean="0">
                <a:solidFill>
                  <a:srgbClr val="002060"/>
                </a:solidFill>
                <a:latin typeface="Times New Roman" panose="02020603050405020304" pitchFamily="18" charset="0"/>
                <a:cs typeface="Times New Roman" panose="02020603050405020304" pitchFamily="18" charset="0"/>
              </a:rPr>
              <a:t> </a:t>
            </a:r>
            <a:r>
              <a:rPr lang="en-IN" b="1" dirty="0" err="1" smtClean="0">
                <a:solidFill>
                  <a:srgbClr val="002060"/>
                </a:solidFill>
                <a:latin typeface="Times New Roman" panose="02020603050405020304" pitchFamily="18" charset="0"/>
                <a:cs typeface="Times New Roman" panose="02020603050405020304" pitchFamily="18" charset="0"/>
              </a:rPr>
              <a:t>Sahidullah</a:t>
            </a:r>
            <a:r>
              <a:rPr lang="en-IN" b="1" dirty="0" smtClean="0">
                <a:solidFill>
                  <a:srgbClr val="002060"/>
                </a:solidFill>
                <a:latin typeface="Times New Roman" panose="02020603050405020304" pitchFamily="18" charset="0"/>
                <a:cs typeface="Times New Roman" panose="02020603050405020304" pitchFamily="18" charset="0"/>
              </a:rPr>
              <a:t> </a:t>
            </a:r>
            <a:r>
              <a:rPr lang="en-IN" b="1" dirty="0" err="1" smtClean="0">
                <a:solidFill>
                  <a:srgbClr val="002060"/>
                </a:solidFill>
                <a:latin typeface="Times New Roman" panose="02020603050405020304" pitchFamily="18" charset="0"/>
                <a:cs typeface="Times New Roman" panose="02020603050405020304" pitchFamily="18" charset="0"/>
              </a:rPr>
              <a:t>Smriti</a:t>
            </a:r>
            <a:r>
              <a:rPr lang="en-IN" b="1" dirty="0" smtClean="0">
                <a:solidFill>
                  <a:srgbClr val="002060"/>
                </a:solidFill>
                <a:latin typeface="Times New Roman" panose="02020603050405020304" pitchFamily="18" charset="0"/>
                <a:cs typeface="Times New Roman" panose="02020603050405020304" pitchFamily="18" charset="0"/>
              </a:rPr>
              <a:t> </a:t>
            </a:r>
            <a:r>
              <a:rPr lang="en-IN" b="1" dirty="0" err="1" smtClean="0">
                <a:solidFill>
                  <a:srgbClr val="002060"/>
                </a:solidFill>
                <a:latin typeface="Times New Roman" panose="02020603050405020304" pitchFamily="18" charset="0"/>
                <a:cs typeface="Times New Roman" panose="02020603050405020304" pitchFamily="18" charset="0"/>
              </a:rPr>
              <a:t>Mahavidyalaya</a:t>
            </a:r>
            <a:r>
              <a:rPr lang="en-IN" b="1" dirty="0" smtClean="0">
                <a:solidFill>
                  <a:srgbClr val="002060"/>
                </a:solidFill>
                <a:latin typeface="Times New Roman" panose="02020603050405020304" pitchFamily="18" charset="0"/>
                <a:cs typeface="Times New Roman" panose="02020603050405020304" pitchFamily="18" charset="0"/>
              </a:rPr>
              <a:t>,</a:t>
            </a:r>
          </a:p>
          <a:p>
            <a:r>
              <a:rPr lang="en-IN" b="1" dirty="0" smtClean="0">
                <a:solidFill>
                  <a:srgbClr val="002060"/>
                </a:solidFill>
                <a:latin typeface="Times New Roman" panose="02020603050405020304" pitchFamily="18" charset="0"/>
                <a:cs typeface="Times New Roman" panose="02020603050405020304" pitchFamily="18" charset="0"/>
              </a:rPr>
              <a:t>West Bengal.</a:t>
            </a:r>
            <a:endParaRPr lang="en-IN"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1973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931" y="694593"/>
            <a:ext cx="9498378" cy="808892"/>
          </a:xfrm>
        </p:spPr>
        <p:txBody>
          <a:bodyPr>
            <a:normAutofit/>
          </a:bodyPr>
          <a:lstStyle/>
          <a:p>
            <a:pPr algn="l"/>
            <a:r>
              <a:rPr lang="en-IN" sz="3200" dirty="0" smtClean="0">
                <a:solidFill>
                  <a:srgbClr val="002060"/>
                </a:solidFill>
                <a:latin typeface="Times New Roman" panose="02020603050405020304" pitchFamily="18" charset="0"/>
                <a:cs typeface="Times New Roman" panose="02020603050405020304" pitchFamily="18" charset="0"/>
              </a:rPr>
              <a:t>References </a:t>
            </a:r>
            <a:endParaRPr lang="en-IN" sz="3200"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07931" y="1600202"/>
            <a:ext cx="9003324" cy="4147038"/>
          </a:xfrm>
        </p:spPr>
        <p:txBody>
          <a:bodyPr>
            <a:normAutofit/>
          </a:bodyPr>
          <a:lstStyle/>
          <a:p>
            <a:pPr marL="0" indent="0" algn="just">
              <a:buNone/>
            </a:pPr>
            <a:r>
              <a:rPr lang="en-IN" sz="1400" dirty="0" err="1" smtClean="0">
                <a:solidFill>
                  <a:srgbClr val="002060"/>
                </a:solidFill>
                <a:latin typeface="Times New Roman" panose="02020603050405020304" pitchFamily="18" charset="0"/>
                <a:cs typeface="Times New Roman" panose="02020603050405020304" pitchFamily="18" charset="0"/>
              </a:rPr>
              <a:t>Ansal</a:t>
            </a:r>
            <a:r>
              <a:rPr lang="en-IN" sz="1400" dirty="0" smtClean="0">
                <a:solidFill>
                  <a:srgbClr val="002060"/>
                </a:solidFill>
                <a:latin typeface="Times New Roman" panose="02020603050405020304" pitchFamily="18" charset="0"/>
                <a:cs typeface="Times New Roman" panose="02020603050405020304" pitchFamily="18" charset="0"/>
              </a:rPr>
              <a:t>,</a:t>
            </a:r>
            <a:r>
              <a:rPr lang="en-IN" sz="1400" dirty="0">
                <a:solidFill>
                  <a:srgbClr val="002060"/>
                </a:solidFill>
                <a:latin typeface="Times New Roman" panose="02020603050405020304" pitchFamily="18" charset="0"/>
                <a:cs typeface="Times New Roman" panose="02020603050405020304" pitchFamily="18" charset="0"/>
              </a:rPr>
              <a:t> </a:t>
            </a:r>
            <a:r>
              <a:rPr lang="en-IN" sz="1400" dirty="0" err="1">
                <a:solidFill>
                  <a:srgbClr val="002060"/>
                </a:solidFill>
                <a:latin typeface="Times New Roman" panose="02020603050405020304" pitchFamily="18" charset="0"/>
                <a:cs typeface="Times New Roman" panose="02020603050405020304" pitchFamily="18" charset="0"/>
              </a:rPr>
              <a:t>Arti</a:t>
            </a:r>
            <a:r>
              <a:rPr lang="en-IN" sz="1400" dirty="0">
                <a:solidFill>
                  <a:srgbClr val="002060"/>
                </a:solidFill>
                <a:latin typeface="Times New Roman" panose="02020603050405020304" pitchFamily="18" charset="0"/>
                <a:cs typeface="Times New Roman" panose="02020603050405020304" pitchFamily="18" charset="0"/>
              </a:rPr>
              <a:t> </a:t>
            </a:r>
            <a:r>
              <a:rPr lang="en-IN" sz="1400" dirty="0" err="1">
                <a:solidFill>
                  <a:srgbClr val="002060"/>
                </a:solidFill>
                <a:latin typeface="Times New Roman" panose="02020603050405020304" pitchFamily="18" charset="0"/>
                <a:cs typeface="Times New Roman" panose="02020603050405020304" pitchFamily="18" charset="0"/>
              </a:rPr>
              <a:t>Raipuria</a:t>
            </a:r>
            <a:r>
              <a:rPr lang="en-IN" sz="1400" dirty="0">
                <a:solidFill>
                  <a:srgbClr val="002060"/>
                </a:solidFill>
                <a:latin typeface="Times New Roman" panose="02020603050405020304" pitchFamily="18" charset="0"/>
                <a:cs typeface="Times New Roman" panose="02020603050405020304" pitchFamily="18" charset="0"/>
              </a:rPr>
              <a:t> </a:t>
            </a:r>
            <a:r>
              <a:rPr lang="en-IN" sz="1400" dirty="0" smtClean="0">
                <a:solidFill>
                  <a:srgbClr val="002060"/>
                </a:solidFill>
                <a:latin typeface="Times New Roman" panose="02020603050405020304" pitchFamily="18" charset="0"/>
                <a:cs typeface="Times New Roman" panose="02020603050405020304" pitchFamily="18" charset="0"/>
              </a:rPr>
              <a:t>. </a:t>
            </a:r>
            <a:r>
              <a:rPr lang="en-IN" sz="1400" dirty="0">
                <a:solidFill>
                  <a:srgbClr val="002060"/>
                </a:solidFill>
                <a:latin typeface="Times New Roman" panose="02020603050405020304" pitchFamily="18" charset="0"/>
                <a:cs typeface="Times New Roman" panose="02020603050405020304" pitchFamily="18" charset="0"/>
              </a:rPr>
              <a:t>Digital Literacy and Inclusion: Bridging the Digital Divide in </a:t>
            </a:r>
            <a:r>
              <a:rPr lang="en-IN" sz="1400" dirty="0" smtClean="0">
                <a:solidFill>
                  <a:srgbClr val="002060"/>
                </a:solidFill>
                <a:latin typeface="Times New Roman" panose="02020603050405020304" pitchFamily="18" charset="0"/>
                <a:cs typeface="Times New Roman" panose="02020603050405020304" pitchFamily="18" charset="0"/>
              </a:rPr>
              <a:t>India. Retrieved from </a:t>
            </a:r>
            <a:r>
              <a:rPr lang="en-IN" sz="1400" dirty="0" smtClean="0">
                <a:solidFill>
                  <a:srgbClr val="002060"/>
                </a:solidFill>
                <a:latin typeface="Times New Roman" panose="02020603050405020304" pitchFamily="18" charset="0"/>
                <a:cs typeface="Times New Roman" panose="02020603050405020304" pitchFamily="18" charset="0"/>
                <a:hlinkClick r:id="rId2"/>
              </a:rPr>
              <a:t>https</a:t>
            </a:r>
            <a:r>
              <a:rPr lang="en-IN" sz="1400" dirty="0">
                <a:solidFill>
                  <a:srgbClr val="002060"/>
                </a:solidFill>
                <a:latin typeface="Times New Roman" panose="02020603050405020304" pitchFamily="18" charset="0"/>
                <a:cs typeface="Times New Roman" panose="02020603050405020304" pitchFamily="18" charset="0"/>
                <a:hlinkClick r:id="rId2"/>
              </a:rPr>
              <a:t>://www.linkedin.com/pulse/digital-literacy-inclusion-bridging-divide-india-cyjbf#:~:text=Understanding%20the%20Digital%20Divide,status%2C%20education%2C%20and%20age</a:t>
            </a:r>
            <a:r>
              <a:rPr lang="en-IN" sz="1400" dirty="0" smtClean="0">
                <a:solidFill>
                  <a:srgbClr val="002060"/>
                </a:solidFill>
                <a:latin typeface="Times New Roman" panose="02020603050405020304" pitchFamily="18" charset="0"/>
                <a:cs typeface="Times New Roman" panose="02020603050405020304" pitchFamily="18" charset="0"/>
              </a:rPr>
              <a:t> on 13.11.24</a:t>
            </a:r>
          </a:p>
          <a:p>
            <a:pPr marL="0" indent="0" algn="just">
              <a:buNone/>
            </a:pPr>
            <a:endParaRPr lang="en-IN" sz="1400"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en-IN" sz="1400" dirty="0">
                <a:solidFill>
                  <a:srgbClr val="002060"/>
                </a:solidFill>
                <a:latin typeface="Times New Roman" panose="02020603050405020304" pitchFamily="18" charset="0"/>
                <a:cs typeface="Times New Roman" panose="02020603050405020304" pitchFamily="18" charset="0"/>
              </a:rPr>
              <a:t>Digital Literacy: A Key to Overcoming the Digital Divide. </a:t>
            </a:r>
            <a:r>
              <a:rPr lang="en-IN" sz="1400" dirty="0" smtClean="0">
                <a:solidFill>
                  <a:srgbClr val="002060"/>
                </a:solidFill>
                <a:latin typeface="Times New Roman" panose="02020603050405020304" pitchFamily="18" charset="0"/>
                <a:cs typeface="Times New Roman" panose="02020603050405020304" pitchFamily="18" charset="0"/>
                <a:hlinkClick r:id="rId3"/>
              </a:rPr>
              <a:t>R</a:t>
            </a:r>
            <a:r>
              <a:rPr lang="en-IN" sz="1400" dirty="0" smtClean="0">
                <a:solidFill>
                  <a:srgbClr val="002060"/>
                </a:solidFill>
                <a:latin typeface="Times New Roman" panose="02020603050405020304" pitchFamily="18" charset="0"/>
                <a:cs typeface="Times New Roman" panose="02020603050405020304" pitchFamily="18" charset="0"/>
              </a:rPr>
              <a:t>etrieved from </a:t>
            </a:r>
            <a:r>
              <a:rPr lang="en-IN" sz="1400" dirty="0" smtClean="0">
                <a:solidFill>
                  <a:srgbClr val="002060"/>
                </a:solidFill>
                <a:latin typeface="Times New Roman" panose="02020603050405020304" pitchFamily="18" charset="0"/>
                <a:cs typeface="Times New Roman" panose="02020603050405020304" pitchFamily="18" charset="0"/>
                <a:hlinkClick r:id="rId3"/>
              </a:rPr>
              <a:t>https</a:t>
            </a:r>
            <a:r>
              <a:rPr lang="en-IN" sz="1400" dirty="0">
                <a:solidFill>
                  <a:srgbClr val="002060"/>
                </a:solidFill>
                <a:latin typeface="Times New Roman" panose="02020603050405020304" pitchFamily="18" charset="0"/>
                <a:cs typeface="Times New Roman" panose="02020603050405020304" pitchFamily="18" charset="0"/>
                <a:hlinkClick r:id="rId3"/>
              </a:rPr>
              <a:t>://sumsapplication.com/digital-literacy-a-key-to-overcoming-the-digital-divide</a:t>
            </a:r>
            <a:r>
              <a:rPr lang="en-IN" sz="1400" dirty="0" smtClean="0">
                <a:solidFill>
                  <a:srgbClr val="002060"/>
                </a:solidFill>
                <a:latin typeface="Times New Roman" panose="02020603050405020304" pitchFamily="18" charset="0"/>
                <a:cs typeface="Times New Roman" panose="02020603050405020304" pitchFamily="18" charset="0"/>
                <a:hlinkClick r:id="rId3"/>
              </a:rPr>
              <a:t>/</a:t>
            </a:r>
            <a:r>
              <a:rPr lang="en-IN" sz="1400" dirty="0" smtClean="0">
                <a:solidFill>
                  <a:srgbClr val="002060"/>
                </a:solidFill>
                <a:latin typeface="Times New Roman" panose="02020603050405020304" pitchFamily="18" charset="0"/>
                <a:cs typeface="Times New Roman" panose="02020603050405020304" pitchFamily="18" charset="0"/>
              </a:rPr>
              <a:t> on 13.11.24</a:t>
            </a:r>
          </a:p>
          <a:p>
            <a:pPr marL="0" indent="0" algn="just">
              <a:buNone/>
            </a:pPr>
            <a:endParaRPr lang="en-IN" sz="14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en-US" sz="1400" dirty="0" err="1">
                <a:solidFill>
                  <a:srgbClr val="002060"/>
                </a:solidFill>
                <a:latin typeface="Times New Roman" panose="02020603050405020304" pitchFamily="18" charset="0"/>
                <a:cs typeface="Times New Roman" panose="02020603050405020304" pitchFamily="18" charset="0"/>
              </a:rPr>
              <a:t>Inamdar</a:t>
            </a:r>
            <a:r>
              <a:rPr lang="en-US" sz="1400" dirty="0">
                <a:solidFill>
                  <a:srgbClr val="002060"/>
                </a:solidFill>
                <a:latin typeface="Times New Roman" panose="02020603050405020304" pitchFamily="18" charset="0"/>
                <a:cs typeface="Times New Roman" panose="02020603050405020304" pitchFamily="18" charset="0"/>
              </a:rPr>
              <a:t>, Sayed </a:t>
            </a:r>
            <a:r>
              <a:rPr lang="en-US" sz="1400" dirty="0" smtClean="0">
                <a:solidFill>
                  <a:srgbClr val="002060"/>
                </a:solidFill>
                <a:latin typeface="Times New Roman" panose="02020603050405020304" pitchFamily="18" charset="0"/>
                <a:cs typeface="Times New Roman" panose="02020603050405020304" pitchFamily="18" charset="0"/>
              </a:rPr>
              <a:t>Ahmed </a:t>
            </a:r>
            <a:r>
              <a:rPr lang="en-IN" sz="1400" dirty="0" smtClean="0">
                <a:solidFill>
                  <a:srgbClr val="002060"/>
                </a:solidFill>
                <a:latin typeface="Times New Roman" panose="02020603050405020304" pitchFamily="18" charset="0"/>
                <a:cs typeface="Times New Roman" panose="02020603050405020304" pitchFamily="18" charset="0"/>
              </a:rPr>
              <a:t>(2021).</a:t>
            </a:r>
            <a:r>
              <a:rPr lang="en-US" sz="1400" dirty="0" smtClean="0">
                <a:solidFill>
                  <a:srgbClr val="002060"/>
                </a:solidFill>
                <a:latin typeface="Times New Roman" panose="02020603050405020304" pitchFamily="18" charset="0"/>
                <a:cs typeface="Times New Roman" panose="02020603050405020304" pitchFamily="18" charset="0"/>
              </a:rPr>
              <a:t>The role of libraries in promoting digital literacy in the 21st century, in Journal of emerging technologies and innovative research</a:t>
            </a:r>
            <a:r>
              <a:rPr lang="en-US" sz="1400" dirty="0">
                <a:solidFill>
                  <a:srgbClr val="002060"/>
                </a:solidFill>
                <a:latin typeface="Times New Roman" panose="02020603050405020304" pitchFamily="18" charset="0"/>
                <a:cs typeface="Times New Roman" panose="02020603050405020304" pitchFamily="18" charset="0"/>
              </a:rPr>
              <a:t>(JETIR)</a:t>
            </a:r>
            <a:r>
              <a:rPr lang="en-US" sz="1400" dirty="0" smtClean="0">
                <a:solidFill>
                  <a:srgbClr val="002060"/>
                </a:solidFill>
                <a:latin typeface="Times New Roman" panose="02020603050405020304" pitchFamily="18" charset="0"/>
                <a:cs typeface="Times New Roman" panose="02020603050405020304" pitchFamily="18" charset="0"/>
              </a:rPr>
              <a:t>,8(8), </a:t>
            </a:r>
            <a:r>
              <a:rPr lang="en-US" sz="1400" dirty="0">
                <a:solidFill>
                  <a:srgbClr val="002060"/>
                </a:solidFill>
                <a:latin typeface="Times New Roman" panose="02020603050405020304" pitchFamily="18" charset="0"/>
                <a:cs typeface="Times New Roman" panose="02020603050405020304" pitchFamily="18" charset="0"/>
              </a:rPr>
              <a:t>502-505</a:t>
            </a:r>
            <a:r>
              <a:rPr lang="en-US" sz="1400" dirty="0" smtClean="0">
                <a:solidFill>
                  <a:srgbClr val="002060"/>
                </a:solidFill>
                <a:latin typeface="Times New Roman" panose="02020603050405020304" pitchFamily="18" charset="0"/>
                <a:cs typeface="Times New Roman" panose="02020603050405020304" pitchFamily="18" charset="0"/>
              </a:rPr>
              <a:t>. Retrieved from </a:t>
            </a:r>
            <a:r>
              <a:rPr lang="en-US" sz="1400" dirty="0">
                <a:solidFill>
                  <a:srgbClr val="002060"/>
                </a:solidFill>
                <a:latin typeface="Times New Roman" panose="02020603050405020304" pitchFamily="18" charset="0"/>
                <a:cs typeface="Times New Roman" panose="02020603050405020304" pitchFamily="18" charset="0"/>
                <a:hlinkClick r:id="rId4"/>
              </a:rPr>
              <a:t>http://</a:t>
            </a:r>
            <a:r>
              <a:rPr lang="en-US" sz="1400" dirty="0" smtClean="0">
                <a:solidFill>
                  <a:srgbClr val="002060"/>
                </a:solidFill>
                <a:latin typeface="Times New Roman" panose="02020603050405020304" pitchFamily="18" charset="0"/>
                <a:cs typeface="Times New Roman" panose="02020603050405020304" pitchFamily="18" charset="0"/>
                <a:hlinkClick r:id="rId4"/>
              </a:rPr>
              <a:t>www.jetir.org/papers/JETIR2108666.pdf on 13.11.24</a:t>
            </a:r>
            <a:endParaRPr lang="en-US" sz="1400" dirty="0" smtClean="0">
              <a:solidFill>
                <a:srgbClr val="002060"/>
              </a:solidFill>
              <a:latin typeface="Times New Roman" panose="02020603050405020304" pitchFamily="18" charset="0"/>
              <a:cs typeface="Times New Roman" panose="02020603050405020304" pitchFamily="18" charset="0"/>
            </a:endParaRPr>
          </a:p>
          <a:p>
            <a:pPr marL="0" indent="0" algn="just">
              <a:buNone/>
            </a:pPr>
            <a:endParaRPr lang="en-US" sz="1400"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en-US" sz="1400" dirty="0">
                <a:solidFill>
                  <a:srgbClr val="002060"/>
                </a:solidFill>
                <a:latin typeface="Times New Roman" panose="02020603050405020304" pitchFamily="18" charset="0"/>
                <a:cs typeface="Times New Roman" panose="02020603050405020304" pitchFamily="18" charset="0"/>
              </a:rPr>
              <a:t>Nguyen, </a:t>
            </a:r>
            <a:r>
              <a:rPr lang="en-US" sz="1400" dirty="0" smtClean="0">
                <a:solidFill>
                  <a:srgbClr val="002060"/>
                </a:solidFill>
                <a:latin typeface="Times New Roman" panose="02020603050405020304" pitchFamily="18" charset="0"/>
                <a:cs typeface="Times New Roman" panose="02020603050405020304" pitchFamily="18" charset="0"/>
              </a:rPr>
              <a:t>A., </a:t>
            </a:r>
            <a:r>
              <a:rPr lang="en-US" sz="1400" dirty="0">
                <a:solidFill>
                  <a:srgbClr val="002060"/>
                </a:solidFill>
                <a:latin typeface="Times New Roman" panose="02020603050405020304" pitchFamily="18" charset="0"/>
                <a:cs typeface="Times New Roman" panose="02020603050405020304" pitchFamily="18" charset="0"/>
              </a:rPr>
              <a:t>Hong, </a:t>
            </a:r>
            <a:r>
              <a:rPr lang="en-US" sz="1400" dirty="0" smtClean="0">
                <a:solidFill>
                  <a:srgbClr val="002060"/>
                </a:solidFill>
                <a:latin typeface="Times New Roman" panose="02020603050405020304" pitchFamily="18" charset="0"/>
                <a:cs typeface="Times New Roman" panose="02020603050405020304" pitchFamily="18" charset="0"/>
              </a:rPr>
              <a:t>Y. </a:t>
            </a:r>
            <a:r>
              <a:rPr lang="en-US" sz="1400" dirty="0">
                <a:solidFill>
                  <a:srgbClr val="002060"/>
                </a:solidFill>
                <a:latin typeface="Times New Roman" panose="02020603050405020304" pitchFamily="18" charset="0"/>
                <a:cs typeface="Times New Roman" panose="02020603050405020304" pitchFamily="18" charset="0"/>
              </a:rPr>
              <a:t>and Gardner, </a:t>
            </a:r>
            <a:r>
              <a:rPr lang="en-US" sz="1400" dirty="0" smtClean="0">
                <a:solidFill>
                  <a:srgbClr val="002060"/>
                </a:solidFill>
                <a:latin typeface="Times New Roman" panose="02020603050405020304" pitchFamily="18" charset="0"/>
                <a:cs typeface="Times New Roman" panose="02020603050405020304" pitchFamily="18" charset="0"/>
              </a:rPr>
              <a:t>L. A.(2020).A </a:t>
            </a:r>
            <a:r>
              <a:rPr lang="en-US" sz="1400" dirty="0">
                <a:solidFill>
                  <a:srgbClr val="002060"/>
                </a:solidFill>
                <a:latin typeface="Times New Roman" panose="02020603050405020304" pitchFamily="18" charset="0"/>
                <a:cs typeface="Times New Roman" panose="02020603050405020304" pitchFamily="18" charset="0"/>
              </a:rPr>
              <a:t>Taxonomy of Digital Learning Activities for Digital </a:t>
            </a:r>
            <a:r>
              <a:rPr lang="en-US" sz="1400" dirty="0" smtClean="0">
                <a:solidFill>
                  <a:srgbClr val="002060"/>
                </a:solidFill>
                <a:latin typeface="Times New Roman" panose="02020603050405020304" pitchFamily="18" charset="0"/>
                <a:cs typeface="Times New Roman" panose="02020603050405020304" pitchFamily="18" charset="0"/>
              </a:rPr>
              <a:t>Inclusion. Retrieved from </a:t>
            </a:r>
            <a:r>
              <a:rPr lang="en-US" sz="1400" dirty="0" smtClean="0">
                <a:solidFill>
                  <a:srgbClr val="002060"/>
                </a:solidFill>
                <a:latin typeface="Times New Roman" panose="02020603050405020304" pitchFamily="18" charset="0"/>
                <a:cs typeface="Times New Roman" panose="02020603050405020304" pitchFamily="18" charset="0"/>
                <a:hlinkClick r:id="rId5"/>
              </a:rPr>
              <a:t>https</a:t>
            </a:r>
            <a:r>
              <a:rPr lang="en-US" sz="1400" dirty="0">
                <a:solidFill>
                  <a:srgbClr val="002060"/>
                </a:solidFill>
                <a:latin typeface="Times New Roman" panose="02020603050405020304" pitchFamily="18" charset="0"/>
                <a:cs typeface="Times New Roman" panose="02020603050405020304" pitchFamily="18" charset="0"/>
                <a:hlinkClick r:id="rId5"/>
              </a:rPr>
              <a:t>://</a:t>
            </a:r>
            <a:r>
              <a:rPr lang="en-US" sz="1400" dirty="0" smtClean="0">
                <a:solidFill>
                  <a:srgbClr val="002060"/>
                </a:solidFill>
                <a:latin typeface="Times New Roman" panose="02020603050405020304" pitchFamily="18" charset="0"/>
                <a:cs typeface="Times New Roman" panose="02020603050405020304" pitchFamily="18" charset="0"/>
                <a:hlinkClick r:id="rId5"/>
              </a:rPr>
              <a:t>aisel.aisnet.org/ecis2020_rp/135</a:t>
            </a:r>
            <a:r>
              <a:rPr lang="en-US" sz="1400" dirty="0" smtClean="0">
                <a:solidFill>
                  <a:srgbClr val="002060"/>
                </a:solidFill>
                <a:latin typeface="Times New Roman" panose="02020603050405020304" pitchFamily="18" charset="0"/>
                <a:cs typeface="Times New Roman" panose="02020603050405020304" pitchFamily="18" charset="0"/>
              </a:rPr>
              <a:t> on 13.11.24</a:t>
            </a:r>
            <a:endParaRPr lang="en-IN" sz="1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1397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6196" y="2365131"/>
            <a:ext cx="10018713" cy="1752599"/>
          </a:xfrm>
        </p:spPr>
        <p:txBody>
          <a:bodyPr/>
          <a:lstStyle/>
          <a:p>
            <a:r>
              <a:rPr lang="en-IN" dirty="0" smtClean="0">
                <a:solidFill>
                  <a:srgbClr val="002060"/>
                </a:solidFill>
                <a:latin typeface="Times New Roman" panose="02020603050405020304" pitchFamily="18" charset="0"/>
                <a:cs typeface="Times New Roman" panose="02020603050405020304" pitchFamily="18" charset="0"/>
              </a:rPr>
              <a:t>Thank you</a:t>
            </a:r>
            <a:endParaRPr lang="en-IN"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0327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4985" y="158262"/>
            <a:ext cx="9507170" cy="1752599"/>
          </a:xfrm>
        </p:spPr>
        <p:txBody>
          <a:bodyPr>
            <a:normAutofit/>
          </a:bodyPr>
          <a:lstStyle/>
          <a:p>
            <a:pPr algn="l"/>
            <a:r>
              <a:rPr lang="en-IN" sz="2800" b="1" dirty="0" smtClean="0">
                <a:solidFill>
                  <a:srgbClr val="002060"/>
                </a:solidFill>
                <a:latin typeface="Times New Roman" panose="02020603050405020304" pitchFamily="18" charset="0"/>
                <a:cs typeface="Times New Roman" panose="02020603050405020304" pitchFamily="18" charset="0"/>
              </a:rPr>
              <a:t>Introduction</a:t>
            </a:r>
            <a:endParaRPr lang="en-IN" sz="28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74985" y="808892"/>
            <a:ext cx="8827477" cy="4340469"/>
          </a:xfrm>
        </p:spPr>
        <p:txBody>
          <a:bodyPr>
            <a:normAutofit/>
          </a:bodyPr>
          <a:lstStyle/>
          <a:p>
            <a:pPr marL="0" indent="0" algn="just">
              <a:lnSpc>
                <a:spcPct val="150000"/>
              </a:lnSpc>
              <a:buNone/>
            </a:pPr>
            <a:r>
              <a:rPr lang="en-IN" sz="2000" dirty="0">
                <a:solidFill>
                  <a:srgbClr val="002060"/>
                </a:solidFill>
                <a:latin typeface="Times New Roman" panose="02020603050405020304" pitchFamily="18" charset="0"/>
                <a:cs typeface="Times New Roman" panose="02020603050405020304" pitchFamily="18" charset="0"/>
              </a:rPr>
              <a:t>In our increasingly digital world, the ability to navigate, understand, and </a:t>
            </a:r>
            <a:r>
              <a:rPr lang="en-IN" sz="2000" dirty="0" smtClean="0">
                <a:solidFill>
                  <a:srgbClr val="002060"/>
                </a:solidFill>
                <a:latin typeface="Times New Roman" panose="02020603050405020304" pitchFamily="18" charset="0"/>
                <a:cs typeface="Times New Roman" panose="02020603050405020304" pitchFamily="18" charset="0"/>
              </a:rPr>
              <a:t>use </a:t>
            </a:r>
            <a:r>
              <a:rPr lang="en-IN" sz="2000" dirty="0">
                <a:solidFill>
                  <a:srgbClr val="002060"/>
                </a:solidFill>
                <a:latin typeface="Times New Roman" panose="02020603050405020304" pitchFamily="18" charset="0"/>
                <a:cs typeface="Times New Roman" panose="02020603050405020304" pitchFamily="18" charset="0"/>
              </a:rPr>
              <a:t>technology is more than a skill—it's a necessity. </a:t>
            </a:r>
            <a:r>
              <a:rPr lang="en-IN" sz="2000" dirty="0" smtClean="0">
                <a:solidFill>
                  <a:srgbClr val="002060"/>
                </a:solidFill>
                <a:latin typeface="Times New Roman" panose="02020603050405020304" pitchFamily="18" charset="0"/>
                <a:cs typeface="Times New Roman" panose="02020603050405020304" pitchFamily="18" charset="0"/>
              </a:rPr>
              <a:t>But everyone does not  have equal </a:t>
            </a:r>
            <a:r>
              <a:rPr lang="en-IN" sz="2000" dirty="0">
                <a:solidFill>
                  <a:srgbClr val="002060"/>
                </a:solidFill>
                <a:latin typeface="Times New Roman" panose="02020603050405020304" pitchFamily="18" charset="0"/>
                <a:cs typeface="Times New Roman" panose="02020603050405020304" pitchFamily="18" charset="0"/>
              </a:rPr>
              <a:t>access or ability to engage with digital tools and the </a:t>
            </a:r>
            <a:r>
              <a:rPr lang="en-IN" sz="2000" dirty="0" smtClean="0">
                <a:solidFill>
                  <a:srgbClr val="002060"/>
                </a:solidFill>
                <a:latin typeface="Times New Roman" panose="02020603050405020304" pitchFamily="18" charset="0"/>
                <a:cs typeface="Times New Roman" panose="02020603050405020304" pitchFamily="18" charset="0"/>
              </a:rPr>
              <a:t>internet.</a:t>
            </a:r>
          </a:p>
          <a:p>
            <a:pPr marL="0" indent="0" algn="just">
              <a:lnSpc>
                <a:spcPct val="150000"/>
              </a:lnSpc>
              <a:buNone/>
            </a:pPr>
            <a:r>
              <a:rPr lang="en-IN" sz="2000" dirty="0">
                <a:solidFill>
                  <a:srgbClr val="002060"/>
                </a:solidFill>
                <a:latin typeface="Times New Roman" panose="02020603050405020304" pitchFamily="18" charset="0"/>
                <a:cs typeface="Times New Roman" panose="02020603050405020304" pitchFamily="18" charset="0"/>
              </a:rPr>
              <a:t>M</a:t>
            </a:r>
            <a:r>
              <a:rPr lang="en-IN" sz="2000" dirty="0" smtClean="0">
                <a:solidFill>
                  <a:srgbClr val="002060"/>
                </a:solidFill>
                <a:latin typeface="Times New Roman" panose="02020603050405020304" pitchFamily="18" charset="0"/>
                <a:cs typeface="Times New Roman" panose="02020603050405020304" pitchFamily="18" charset="0"/>
              </a:rPr>
              <a:t>y </a:t>
            </a:r>
            <a:r>
              <a:rPr lang="en-IN" sz="2000" dirty="0" smtClean="0">
                <a:solidFill>
                  <a:srgbClr val="002060"/>
                </a:solidFill>
                <a:latin typeface="Times New Roman" panose="02020603050405020304" pitchFamily="18" charset="0"/>
                <a:cs typeface="Times New Roman" panose="02020603050405020304" pitchFamily="18" charset="0"/>
              </a:rPr>
              <a:t>present study explores </a:t>
            </a:r>
            <a:r>
              <a:rPr lang="en-IN" sz="2000" dirty="0">
                <a:solidFill>
                  <a:srgbClr val="002060"/>
                </a:solidFill>
                <a:latin typeface="Times New Roman" panose="02020603050405020304" pitchFamily="18" charset="0"/>
                <a:cs typeface="Times New Roman" panose="02020603050405020304" pitchFamily="18" charset="0"/>
              </a:rPr>
              <a:t>the digital </a:t>
            </a:r>
            <a:r>
              <a:rPr lang="en-IN" sz="2000" dirty="0" smtClean="0">
                <a:solidFill>
                  <a:srgbClr val="002060"/>
                </a:solidFill>
                <a:latin typeface="Times New Roman" panose="02020603050405020304" pitchFamily="18" charset="0"/>
                <a:cs typeface="Times New Roman" panose="02020603050405020304" pitchFamily="18" charset="0"/>
              </a:rPr>
              <a:t>divide, digital literacy, digital inclusion, challenges in bridging digital divide, role of libraries in bridging the gap.</a:t>
            </a:r>
            <a:endParaRPr lang="en-IN"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071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33908" y="861323"/>
            <a:ext cx="8574622" cy="281678"/>
          </a:xfrm>
        </p:spPr>
        <p:txBody>
          <a:bodyPr>
            <a:noAutofit/>
          </a:bodyPr>
          <a:lstStyle/>
          <a:p>
            <a:pPr algn="l"/>
            <a:r>
              <a:rPr lang="en-IN" sz="2800" b="1" dirty="0" smtClean="0">
                <a:solidFill>
                  <a:srgbClr val="002060"/>
                </a:solidFill>
                <a:latin typeface="Times New Roman" panose="02020603050405020304" pitchFamily="18" charset="0"/>
                <a:cs typeface="Times New Roman" panose="02020603050405020304" pitchFamily="18" charset="0"/>
              </a:rPr>
              <a:t>     Digital Divide</a:t>
            </a:r>
            <a:endParaRPr lang="en-IN" sz="2800" b="1" dirty="0">
              <a:solidFill>
                <a:srgbClr val="00206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477885" y="1565031"/>
            <a:ext cx="6987645" cy="3186724"/>
          </a:xfrm>
        </p:spPr>
        <p:txBody>
          <a:bodyPr>
            <a:normAutofit fontScale="70000" lnSpcReduction="20000"/>
          </a:bodyPr>
          <a:lstStyle/>
          <a:p>
            <a:pPr marL="342900" indent="-342900" algn="just">
              <a:buClr>
                <a:srgbClr val="002060"/>
              </a:buClr>
              <a:buFont typeface="Courier New" panose="02070309020205020404" pitchFamily="49" charset="0"/>
              <a:buChar char="o"/>
            </a:pPr>
            <a:r>
              <a:rPr lang="en-IN" sz="2300" dirty="0">
                <a:solidFill>
                  <a:srgbClr val="002060"/>
                </a:solidFill>
                <a:latin typeface="Times New Roman" panose="02020603050405020304" pitchFamily="18" charset="0"/>
                <a:cs typeface="Times New Roman" panose="02020603050405020304" pitchFamily="18" charset="0"/>
              </a:rPr>
              <a:t>The digital divide refers to the gap between individuals</a:t>
            </a:r>
            <a:r>
              <a:rPr lang="en-IN" sz="2300" dirty="0" smtClean="0">
                <a:solidFill>
                  <a:srgbClr val="002060"/>
                </a:solidFill>
                <a:latin typeface="Times New Roman" panose="02020603050405020304" pitchFamily="18" charset="0"/>
                <a:cs typeface="Times New Roman" panose="02020603050405020304" pitchFamily="18" charset="0"/>
              </a:rPr>
              <a:t> </a:t>
            </a:r>
            <a:r>
              <a:rPr lang="en-IN" sz="2300" dirty="0">
                <a:solidFill>
                  <a:srgbClr val="002060"/>
                </a:solidFill>
                <a:latin typeface="Times New Roman" panose="02020603050405020304" pitchFamily="18" charset="0"/>
                <a:cs typeface="Times New Roman" panose="02020603050405020304" pitchFamily="18" charset="0"/>
              </a:rPr>
              <a:t>who have access to digital technologies and those who do not. </a:t>
            </a:r>
            <a:endParaRPr lang="en-IN" sz="2300" dirty="0" smtClean="0">
              <a:solidFill>
                <a:srgbClr val="002060"/>
              </a:solidFill>
              <a:latin typeface="Times New Roman" panose="02020603050405020304" pitchFamily="18" charset="0"/>
              <a:cs typeface="Times New Roman" panose="02020603050405020304" pitchFamily="18" charset="0"/>
            </a:endParaRPr>
          </a:p>
          <a:p>
            <a:pPr marL="342900" indent="-342900" algn="just">
              <a:buClr>
                <a:srgbClr val="002060"/>
              </a:buClr>
              <a:buFont typeface="Courier New" panose="02070309020205020404" pitchFamily="49" charset="0"/>
              <a:buChar char="o"/>
            </a:pPr>
            <a:endParaRPr lang="en-IN" sz="2300" dirty="0" smtClean="0">
              <a:solidFill>
                <a:srgbClr val="002060"/>
              </a:solidFill>
              <a:latin typeface="Times New Roman" panose="02020603050405020304" pitchFamily="18" charset="0"/>
              <a:cs typeface="Times New Roman" panose="02020603050405020304" pitchFamily="18" charset="0"/>
            </a:endParaRPr>
          </a:p>
          <a:p>
            <a:pPr marL="342900" indent="-342900" algn="just">
              <a:buClr>
                <a:srgbClr val="002060"/>
              </a:buClr>
              <a:buFont typeface="Courier New" panose="02070309020205020404" pitchFamily="49" charset="0"/>
              <a:buChar char="o"/>
            </a:pPr>
            <a:r>
              <a:rPr lang="en-IN" sz="2300" dirty="0" smtClean="0">
                <a:solidFill>
                  <a:srgbClr val="002060"/>
                </a:solidFill>
                <a:latin typeface="Times New Roman" panose="02020603050405020304" pitchFamily="18" charset="0"/>
                <a:cs typeface="Times New Roman" panose="02020603050405020304" pitchFamily="18" charset="0"/>
              </a:rPr>
              <a:t>This </a:t>
            </a:r>
            <a:r>
              <a:rPr lang="en-IN" sz="2300" dirty="0">
                <a:solidFill>
                  <a:srgbClr val="002060"/>
                </a:solidFill>
                <a:latin typeface="Times New Roman" panose="02020603050405020304" pitchFamily="18" charset="0"/>
                <a:cs typeface="Times New Roman" panose="02020603050405020304" pitchFamily="18" charset="0"/>
              </a:rPr>
              <a:t>divide can be seen across various dimensions, including geography, socioeconomic status, education, and age</a:t>
            </a:r>
            <a:r>
              <a:rPr lang="en-IN" sz="2300" dirty="0" smtClean="0">
                <a:solidFill>
                  <a:srgbClr val="002060"/>
                </a:solidFill>
                <a:latin typeface="Times New Roman" panose="02020603050405020304" pitchFamily="18" charset="0"/>
                <a:cs typeface="Times New Roman" panose="02020603050405020304" pitchFamily="18" charset="0"/>
              </a:rPr>
              <a:t>.</a:t>
            </a:r>
            <a:r>
              <a:rPr lang="en-IN" sz="2300" dirty="0">
                <a:solidFill>
                  <a:srgbClr val="002060"/>
                </a:solidFill>
                <a:latin typeface="Times New Roman" panose="02020603050405020304" pitchFamily="18" charset="0"/>
                <a:cs typeface="Times New Roman" panose="02020603050405020304" pitchFamily="18" charset="0"/>
              </a:rPr>
              <a:t> </a:t>
            </a:r>
            <a:endParaRPr lang="en-IN" sz="2300" dirty="0" smtClean="0">
              <a:solidFill>
                <a:srgbClr val="002060"/>
              </a:solidFill>
              <a:latin typeface="Times New Roman" panose="02020603050405020304" pitchFamily="18" charset="0"/>
              <a:cs typeface="Times New Roman" panose="02020603050405020304" pitchFamily="18" charset="0"/>
            </a:endParaRPr>
          </a:p>
          <a:p>
            <a:pPr marL="342900" indent="-342900" algn="just">
              <a:buClr>
                <a:srgbClr val="002060"/>
              </a:buClr>
              <a:buFont typeface="Courier New" panose="02070309020205020404" pitchFamily="49" charset="0"/>
              <a:buChar char="o"/>
            </a:pPr>
            <a:r>
              <a:rPr lang="en-IN" sz="2300" dirty="0" smtClean="0">
                <a:solidFill>
                  <a:srgbClr val="002060"/>
                </a:solidFill>
                <a:latin typeface="Times New Roman" panose="02020603050405020304" pitchFamily="18" charset="0"/>
                <a:cs typeface="Times New Roman" panose="02020603050405020304" pitchFamily="18" charset="0"/>
              </a:rPr>
              <a:t>This </a:t>
            </a:r>
            <a:r>
              <a:rPr lang="en-IN" sz="2300" dirty="0">
                <a:solidFill>
                  <a:srgbClr val="002060"/>
                </a:solidFill>
                <a:latin typeface="Times New Roman" panose="02020603050405020304" pitchFamily="18" charset="0"/>
                <a:cs typeface="Times New Roman" panose="02020603050405020304" pitchFamily="18" charset="0"/>
              </a:rPr>
              <a:t>divide is not just about physical access to computers and the internet but also </a:t>
            </a:r>
            <a:r>
              <a:rPr lang="en-IN" sz="2300" dirty="0" smtClean="0">
                <a:solidFill>
                  <a:srgbClr val="002060"/>
                </a:solidFill>
                <a:latin typeface="Times New Roman" panose="02020603050405020304" pitchFamily="18" charset="0"/>
                <a:cs typeface="Times New Roman" panose="02020603050405020304" pitchFamily="18" charset="0"/>
              </a:rPr>
              <a:t>the </a:t>
            </a:r>
            <a:r>
              <a:rPr lang="en-IN" sz="2300" dirty="0">
                <a:solidFill>
                  <a:srgbClr val="002060"/>
                </a:solidFill>
                <a:latin typeface="Times New Roman" panose="02020603050405020304" pitchFamily="18" charset="0"/>
                <a:cs typeface="Times New Roman" panose="02020603050405020304" pitchFamily="18" charset="0"/>
              </a:rPr>
              <a:t>ability to use these technologies effectively.</a:t>
            </a:r>
          </a:p>
          <a:p>
            <a:pPr marL="342900" indent="-342900" algn="just">
              <a:buClr>
                <a:srgbClr val="002060"/>
              </a:buClr>
              <a:buFont typeface="Courier New" panose="02070309020205020404" pitchFamily="49" charset="0"/>
              <a:buChar char="o"/>
            </a:pPr>
            <a:endParaRPr lang="en-IN" sz="2300" dirty="0" smtClean="0">
              <a:solidFill>
                <a:srgbClr val="002060"/>
              </a:solidFill>
              <a:latin typeface="Times New Roman" panose="02020603050405020304" pitchFamily="18" charset="0"/>
              <a:cs typeface="Times New Roman" panose="02020603050405020304" pitchFamily="18" charset="0"/>
            </a:endParaRPr>
          </a:p>
          <a:p>
            <a:pPr marL="342900" indent="-342900" algn="just">
              <a:buClr>
                <a:srgbClr val="002060"/>
              </a:buClr>
              <a:buFont typeface="Courier New" panose="02070309020205020404" pitchFamily="49" charset="0"/>
              <a:buChar char="o"/>
            </a:pPr>
            <a:r>
              <a:rPr lang="en-IN" sz="2300" dirty="0" smtClean="0">
                <a:solidFill>
                  <a:srgbClr val="002060"/>
                </a:solidFill>
                <a:latin typeface="Times New Roman" panose="02020603050405020304" pitchFamily="18" charset="0"/>
                <a:cs typeface="Times New Roman" panose="02020603050405020304" pitchFamily="18" charset="0"/>
              </a:rPr>
              <a:t>In </a:t>
            </a:r>
            <a:r>
              <a:rPr lang="en-IN" sz="2300" dirty="0">
                <a:solidFill>
                  <a:srgbClr val="002060"/>
                </a:solidFill>
                <a:latin typeface="Times New Roman" panose="02020603050405020304" pitchFamily="18" charset="0"/>
                <a:cs typeface="Times New Roman" panose="02020603050405020304" pitchFamily="18" charset="0"/>
              </a:rPr>
              <a:t>India, the digital divide manifests in several ways, such as disparities in internet access between urban and rural areas, and differences in digital skills among various demographic groups</a:t>
            </a:r>
            <a:r>
              <a:rPr lang="en-IN" dirty="0">
                <a:solidFill>
                  <a:srgbClr val="002060"/>
                </a:solidFill>
              </a:rPr>
              <a:t>.</a:t>
            </a:r>
          </a:p>
          <a:p>
            <a:pPr marL="342900" indent="-342900" algn="just">
              <a:buClr>
                <a:srgbClr val="002060"/>
              </a:buClr>
              <a:buFont typeface="Courier New" panose="02070309020205020404" pitchFamily="49" charset="0"/>
              <a:buChar char="o"/>
            </a:pPr>
            <a:endParaRPr lang="en-IN" dirty="0"/>
          </a:p>
        </p:txBody>
      </p:sp>
    </p:spTree>
    <p:extLst>
      <p:ext uri="{BB962C8B-B14F-4D97-AF65-F5344CB8AC3E}">
        <p14:creationId xmlns:p14="http://schemas.microsoft.com/office/powerpoint/2010/main" val="558768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8931" y="96716"/>
            <a:ext cx="8574622" cy="2180493"/>
          </a:xfrm>
        </p:spPr>
        <p:txBody>
          <a:bodyPr>
            <a:normAutofit/>
          </a:bodyPr>
          <a:lstStyle/>
          <a:p>
            <a:pPr algn="l"/>
            <a:r>
              <a:rPr lang="en-IN" sz="2400" b="1" dirty="0" smtClean="0">
                <a:solidFill>
                  <a:srgbClr val="002060"/>
                </a:solidFill>
                <a:latin typeface="Times New Roman" panose="02020603050405020304" pitchFamily="18" charset="0"/>
                <a:cs typeface="Times New Roman" panose="02020603050405020304" pitchFamily="18" charset="0"/>
              </a:rPr>
              <a:t>           </a:t>
            </a:r>
            <a:r>
              <a:rPr lang="en-IN" sz="2800" b="1" dirty="0" smtClean="0">
                <a:solidFill>
                  <a:srgbClr val="002060"/>
                </a:solidFill>
                <a:latin typeface="Times New Roman" panose="02020603050405020304" pitchFamily="18" charset="0"/>
                <a:cs typeface="Times New Roman" panose="02020603050405020304" pitchFamily="18" charset="0"/>
              </a:rPr>
              <a:t>Root Causes of digital divide</a:t>
            </a:r>
            <a:r>
              <a:rPr lang="en-IN" dirty="0"/>
              <a:t/>
            </a:r>
            <a:br>
              <a:rPr lang="en-IN" dirty="0"/>
            </a:br>
            <a:endParaRPr lang="en-IN" dirty="0"/>
          </a:p>
        </p:txBody>
      </p:sp>
      <p:sp>
        <p:nvSpPr>
          <p:cNvPr id="3" name="Subtitle 2"/>
          <p:cNvSpPr>
            <a:spLocks noGrp="1"/>
          </p:cNvSpPr>
          <p:nvPr>
            <p:ph type="subTitle" idx="1"/>
          </p:nvPr>
        </p:nvSpPr>
        <p:spPr>
          <a:xfrm>
            <a:off x="3715277" y="1661746"/>
            <a:ext cx="6987645" cy="3362570"/>
          </a:xfrm>
        </p:spPr>
        <p:txBody>
          <a:bodyPr>
            <a:normAutofit fontScale="77500" lnSpcReduction="20000"/>
          </a:bodyPr>
          <a:lstStyle/>
          <a:p>
            <a:pPr algn="just"/>
            <a:r>
              <a:rPr lang="en-IN" sz="2600" dirty="0" smtClean="0">
                <a:solidFill>
                  <a:srgbClr val="002060"/>
                </a:solidFill>
                <a:latin typeface="Times New Roman" panose="02020603050405020304" pitchFamily="18" charset="0"/>
                <a:cs typeface="Times New Roman" panose="02020603050405020304" pitchFamily="18" charset="0"/>
              </a:rPr>
              <a:t>Root </a:t>
            </a:r>
            <a:r>
              <a:rPr lang="en-IN" sz="2600" dirty="0">
                <a:solidFill>
                  <a:srgbClr val="002060"/>
                </a:solidFill>
                <a:latin typeface="Times New Roman" panose="02020603050405020304" pitchFamily="18" charset="0"/>
                <a:cs typeface="Times New Roman" panose="02020603050405020304" pitchFamily="18" charset="0"/>
              </a:rPr>
              <a:t>causes of the digital divide include</a:t>
            </a:r>
            <a:r>
              <a:rPr lang="en-IN" sz="2600" dirty="0" smtClean="0">
                <a:solidFill>
                  <a:srgbClr val="002060"/>
                </a:solidFill>
                <a:latin typeface="Times New Roman" panose="02020603050405020304" pitchFamily="18" charset="0"/>
                <a:cs typeface="Times New Roman" panose="02020603050405020304" pitchFamily="18" charset="0"/>
              </a:rPr>
              <a:t>:</a:t>
            </a:r>
          </a:p>
          <a:p>
            <a:pPr algn="just"/>
            <a:endParaRPr lang="en-IN" sz="2600" dirty="0">
              <a:latin typeface="Times New Roman" panose="02020603050405020304" pitchFamily="18" charset="0"/>
              <a:cs typeface="Times New Roman" panose="02020603050405020304" pitchFamily="18" charset="0"/>
            </a:endParaRPr>
          </a:p>
          <a:p>
            <a:pPr marL="457200" lvl="0" indent="-457200" algn="just">
              <a:buClr>
                <a:srgbClr val="002060"/>
              </a:buClr>
              <a:buFont typeface="Courier New" panose="02070309020205020404" pitchFamily="49" charset="0"/>
              <a:buChar char="o"/>
            </a:pPr>
            <a:r>
              <a:rPr lang="en-IN" sz="2600" b="1" dirty="0">
                <a:solidFill>
                  <a:srgbClr val="002060"/>
                </a:solidFill>
                <a:latin typeface="Times New Roman" panose="02020603050405020304" pitchFamily="18" charset="0"/>
                <a:cs typeface="Times New Roman" panose="02020603050405020304" pitchFamily="18" charset="0"/>
              </a:rPr>
              <a:t>Economic Barriers</a:t>
            </a:r>
            <a:r>
              <a:rPr lang="en-IN" sz="2600" dirty="0">
                <a:solidFill>
                  <a:srgbClr val="002060"/>
                </a:solidFill>
                <a:latin typeface="Times New Roman" panose="02020603050405020304" pitchFamily="18" charset="0"/>
                <a:cs typeface="Times New Roman" panose="02020603050405020304" pitchFamily="18" charset="0"/>
              </a:rPr>
              <a:t>: The cost of devices and internet services can be prohibitively high for low-income families.</a:t>
            </a:r>
          </a:p>
          <a:p>
            <a:pPr marL="457200" lvl="0" indent="-457200" algn="just">
              <a:buClr>
                <a:srgbClr val="002060"/>
              </a:buClr>
              <a:buFont typeface="Courier New" panose="02070309020205020404" pitchFamily="49" charset="0"/>
              <a:buChar char="o"/>
            </a:pPr>
            <a:r>
              <a:rPr lang="en-IN" sz="2600" b="1" dirty="0">
                <a:solidFill>
                  <a:srgbClr val="002060"/>
                </a:solidFill>
                <a:latin typeface="Times New Roman" panose="02020603050405020304" pitchFamily="18" charset="0"/>
                <a:cs typeface="Times New Roman" panose="02020603050405020304" pitchFamily="18" charset="0"/>
              </a:rPr>
              <a:t>Geographical Challenges</a:t>
            </a:r>
            <a:r>
              <a:rPr lang="en-IN" sz="2600" dirty="0">
                <a:solidFill>
                  <a:srgbClr val="002060"/>
                </a:solidFill>
                <a:latin typeface="Times New Roman" panose="02020603050405020304" pitchFamily="18" charset="0"/>
                <a:cs typeface="Times New Roman" panose="02020603050405020304" pitchFamily="18" charset="0"/>
              </a:rPr>
              <a:t>: Rural and remote areas often have limited or no access to high-speed internet.</a:t>
            </a:r>
          </a:p>
          <a:p>
            <a:pPr marL="457200" lvl="0" indent="-457200" algn="just">
              <a:buClr>
                <a:srgbClr val="002060"/>
              </a:buClr>
              <a:buFont typeface="Courier New" panose="02070309020205020404" pitchFamily="49" charset="0"/>
              <a:buChar char="o"/>
            </a:pPr>
            <a:r>
              <a:rPr lang="en-IN" sz="2600" b="1" dirty="0">
                <a:solidFill>
                  <a:srgbClr val="002060"/>
                </a:solidFill>
                <a:latin typeface="Times New Roman" panose="02020603050405020304" pitchFamily="18" charset="0"/>
                <a:cs typeface="Times New Roman" panose="02020603050405020304" pitchFamily="18" charset="0"/>
              </a:rPr>
              <a:t>Educational Disparities</a:t>
            </a:r>
            <a:r>
              <a:rPr lang="en-IN" sz="2600" dirty="0">
                <a:solidFill>
                  <a:srgbClr val="002060"/>
                </a:solidFill>
                <a:latin typeface="Times New Roman" panose="02020603050405020304" pitchFamily="18" charset="0"/>
                <a:cs typeface="Times New Roman" panose="02020603050405020304" pitchFamily="18" charset="0"/>
              </a:rPr>
              <a:t>: Lack of education can limit understanding and skills related to technology.</a:t>
            </a:r>
          </a:p>
          <a:p>
            <a:pPr marL="457200" lvl="0" indent="-457200" algn="just">
              <a:buClr>
                <a:srgbClr val="002060"/>
              </a:buClr>
              <a:buFont typeface="Courier New" panose="02070309020205020404" pitchFamily="49" charset="0"/>
              <a:buChar char="o"/>
            </a:pPr>
            <a:r>
              <a:rPr lang="en-IN" sz="2600" b="1" dirty="0">
                <a:solidFill>
                  <a:srgbClr val="002060"/>
                </a:solidFill>
                <a:latin typeface="Times New Roman" panose="02020603050405020304" pitchFamily="18" charset="0"/>
                <a:cs typeface="Times New Roman" panose="02020603050405020304" pitchFamily="18" charset="0"/>
              </a:rPr>
              <a:t>Cultural and Social Factors</a:t>
            </a:r>
            <a:r>
              <a:rPr lang="en-IN" sz="2600" dirty="0">
                <a:solidFill>
                  <a:srgbClr val="002060"/>
                </a:solidFill>
                <a:latin typeface="Times New Roman" panose="02020603050405020304" pitchFamily="18" charset="0"/>
                <a:cs typeface="Times New Roman" panose="02020603050405020304" pitchFamily="18" charset="0"/>
              </a:rPr>
              <a:t>: Age, </a:t>
            </a:r>
            <a:r>
              <a:rPr lang="en-IN" sz="2600" dirty="0" smtClean="0">
                <a:solidFill>
                  <a:srgbClr val="002060"/>
                </a:solidFill>
                <a:latin typeface="Times New Roman" panose="02020603050405020304" pitchFamily="18" charset="0"/>
                <a:cs typeface="Times New Roman" panose="02020603050405020304" pitchFamily="18" charset="0"/>
              </a:rPr>
              <a:t>disability </a:t>
            </a:r>
            <a:r>
              <a:rPr lang="en-IN" sz="2600" dirty="0">
                <a:solidFill>
                  <a:srgbClr val="002060"/>
                </a:solidFill>
                <a:latin typeface="Times New Roman" panose="02020603050405020304" pitchFamily="18" charset="0"/>
                <a:cs typeface="Times New Roman" panose="02020603050405020304" pitchFamily="18" charset="0"/>
              </a:rPr>
              <a:t>and resistance to change can also contribute to the digital divide.</a:t>
            </a:r>
          </a:p>
          <a:p>
            <a:pPr marL="457200" indent="-457200" algn="just">
              <a:buClr>
                <a:srgbClr val="002060"/>
              </a:buClr>
              <a:buFont typeface="Courier New" panose="02070309020205020404" pitchFamily="49" charset="0"/>
              <a:buChar char="o"/>
            </a:pPr>
            <a:endParaRPr lang="en-IN" sz="2600" dirty="0">
              <a:solidFill>
                <a:srgbClr val="002060"/>
              </a:solidFill>
              <a:latin typeface="Times New Roman" panose="02020603050405020304" pitchFamily="18" charset="0"/>
              <a:cs typeface="Times New Roman" panose="02020603050405020304" pitchFamily="18" charset="0"/>
            </a:endParaRPr>
          </a:p>
          <a:p>
            <a:pPr algn="just"/>
            <a:endParaRPr lang="en-IN" dirty="0"/>
          </a:p>
        </p:txBody>
      </p:sp>
    </p:spTree>
    <p:extLst>
      <p:ext uri="{BB962C8B-B14F-4D97-AF65-F5344CB8AC3E}">
        <p14:creationId xmlns:p14="http://schemas.microsoft.com/office/powerpoint/2010/main" val="1188979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1219" y="298855"/>
            <a:ext cx="10018713" cy="597877"/>
          </a:xfrm>
        </p:spPr>
        <p:txBody>
          <a:bodyPr>
            <a:normAutofit/>
          </a:bodyPr>
          <a:lstStyle/>
          <a:p>
            <a:pPr algn="l"/>
            <a:r>
              <a:rPr lang="en-IN" sz="2400" b="1" dirty="0" smtClean="0">
                <a:solidFill>
                  <a:srgbClr val="002060"/>
                </a:solidFill>
                <a:latin typeface="Times New Roman" panose="02020603050405020304" pitchFamily="18" charset="0"/>
                <a:cs typeface="Times New Roman" panose="02020603050405020304" pitchFamily="18" charset="0"/>
              </a:rPr>
              <a:t>              Digital literacy and inclusion</a:t>
            </a:r>
            <a:endParaRPr lang="en-IN" sz="24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53054" y="1033014"/>
            <a:ext cx="8389204" cy="1485900"/>
          </a:xfrm>
        </p:spPr>
        <p:txBody>
          <a:bodyPr>
            <a:normAutofit/>
          </a:bodyPr>
          <a:lstStyle/>
          <a:p>
            <a:pPr marL="0" indent="0" algn="just">
              <a:buNone/>
            </a:pPr>
            <a:r>
              <a:rPr lang="en-IN" sz="1600" dirty="0">
                <a:solidFill>
                  <a:srgbClr val="002060"/>
                </a:solidFill>
                <a:latin typeface="Times New Roman" panose="02020603050405020304" pitchFamily="18" charset="0"/>
                <a:cs typeface="Times New Roman" panose="02020603050405020304" pitchFamily="18" charset="0"/>
              </a:rPr>
              <a:t>Digital literacy is a key factor in bridging the digital divide. By empowering individuals with the skills and knowledge to navigate the digital </a:t>
            </a:r>
            <a:r>
              <a:rPr lang="en-IN" sz="1600" dirty="0" smtClean="0">
                <a:solidFill>
                  <a:srgbClr val="002060"/>
                </a:solidFill>
                <a:latin typeface="Times New Roman" panose="02020603050405020304" pitchFamily="18" charset="0"/>
                <a:cs typeface="Times New Roman" panose="02020603050405020304" pitchFamily="18" charset="0"/>
              </a:rPr>
              <a:t>world and unlock </a:t>
            </a:r>
            <a:r>
              <a:rPr lang="en-IN" sz="1600" dirty="0">
                <a:solidFill>
                  <a:srgbClr val="002060"/>
                </a:solidFill>
                <a:latin typeface="Times New Roman" panose="02020603050405020304" pitchFamily="18" charset="0"/>
                <a:cs typeface="Times New Roman" panose="02020603050405020304" pitchFamily="18" charset="0"/>
              </a:rPr>
              <a:t>opportunities for education, employment, and civic participation for everyone, regardless of their background or circumstances. It requires a collaborative </a:t>
            </a:r>
            <a:r>
              <a:rPr lang="en-IN" sz="1600" dirty="0" smtClean="0">
                <a:solidFill>
                  <a:srgbClr val="002060"/>
                </a:solidFill>
                <a:latin typeface="Times New Roman" panose="02020603050405020304" pitchFamily="18" charset="0"/>
                <a:cs typeface="Times New Roman" panose="02020603050405020304" pitchFamily="18" charset="0"/>
              </a:rPr>
              <a:t>approach</a:t>
            </a:r>
            <a:r>
              <a:rPr lang="en-IN" sz="1600" dirty="0">
                <a:solidFill>
                  <a:srgbClr val="002060"/>
                </a:solidFill>
                <a:latin typeface="Times New Roman" panose="02020603050405020304" pitchFamily="18" charset="0"/>
                <a:cs typeface="Times New Roman" panose="02020603050405020304" pitchFamily="18" charset="0"/>
              </a:rPr>
              <a:t>.</a:t>
            </a:r>
          </a:p>
          <a:p>
            <a:pPr marL="0" indent="0" algn="just">
              <a:buNone/>
            </a:pPr>
            <a:endParaRPr lang="en-IN" sz="2000" dirty="0">
              <a:latin typeface="Times New Roman" panose="02020603050405020304" pitchFamily="18" charset="0"/>
              <a:cs typeface="Times New Roman" panose="02020603050405020304" pitchFamily="18" charset="0"/>
            </a:endParaRPr>
          </a:p>
        </p:txBody>
      </p:sp>
      <p:pic>
        <p:nvPicPr>
          <p:cNvPr id="4" name="Content Placeholder 3"/>
          <p:cNvPicPr>
            <a:picLocks noChangeAspect="1"/>
          </p:cNvPicPr>
          <p:nvPr/>
        </p:nvPicPr>
        <p:blipFill>
          <a:blip r:embed="rId2"/>
          <a:stretch>
            <a:fillRect/>
          </a:stretch>
        </p:blipFill>
        <p:spPr>
          <a:xfrm>
            <a:off x="3683976" y="2154116"/>
            <a:ext cx="6348047" cy="4139150"/>
          </a:xfrm>
          <a:prstGeom prst="rect">
            <a:avLst/>
          </a:prstGeom>
        </p:spPr>
      </p:pic>
      <p:sp>
        <p:nvSpPr>
          <p:cNvPr id="5" name="TextBox 4"/>
          <p:cNvSpPr txBox="1"/>
          <p:nvPr/>
        </p:nvSpPr>
        <p:spPr>
          <a:xfrm>
            <a:off x="5531704" y="6328353"/>
            <a:ext cx="5310554" cy="553998"/>
          </a:xfrm>
          <a:prstGeom prst="rect">
            <a:avLst/>
          </a:prstGeom>
          <a:noFill/>
        </p:spPr>
        <p:txBody>
          <a:bodyPr wrap="square" rtlCol="0">
            <a:spAutoFit/>
          </a:bodyPr>
          <a:lstStyle/>
          <a:p>
            <a:r>
              <a:rPr lang="en-US" sz="1200" i="1" dirty="0">
                <a:solidFill>
                  <a:srgbClr val="002060"/>
                </a:solidFill>
                <a:latin typeface="Times New Roman" panose="02020603050405020304" pitchFamily="18" charset="0"/>
                <a:cs typeface="Times New Roman" panose="02020603050405020304" pitchFamily="18" charset="0"/>
              </a:rPr>
              <a:t>Conceptual Framework of Digital Inclusion</a:t>
            </a:r>
            <a:endParaRPr lang="en-IN" sz="1200" dirty="0">
              <a:solidFill>
                <a:srgbClr val="002060"/>
              </a:solidFill>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394365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4603" y="844063"/>
            <a:ext cx="10018713" cy="791308"/>
          </a:xfrm>
        </p:spPr>
        <p:txBody>
          <a:bodyPr>
            <a:normAutofit/>
          </a:bodyPr>
          <a:lstStyle/>
          <a:p>
            <a:pPr algn="l"/>
            <a:r>
              <a:rPr lang="en-IN" sz="2800" b="1" dirty="0" smtClean="0">
                <a:solidFill>
                  <a:srgbClr val="002060"/>
                </a:solidFill>
                <a:latin typeface="Times New Roman" panose="02020603050405020304" pitchFamily="18" charset="0"/>
                <a:cs typeface="Times New Roman" panose="02020603050405020304" pitchFamily="18" charset="0"/>
              </a:rPr>
              <a:t>Role of libraries</a:t>
            </a:r>
            <a:endParaRPr lang="en-IN" sz="28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74457" y="1424355"/>
            <a:ext cx="9031289" cy="4182208"/>
          </a:xfrm>
        </p:spPr>
        <p:txBody>
          <a:bodyPr>
            <a:normAutofit fontScale="92500" lnSpcReduction="20000"/>
          </a:bodyPr>
          <a:lstStyle/>
          <a:p>
            <a:pPr algn="just"/>
            <a:endParaRPr lang="en-IN" dirty="0"/>
          </a:p>
          <a:p>
            <a:pPr algn="just">
              <a:lnSpc>
                <a:spcPct val="120000"/>
              </a:lnSpc>
              <a:buClr>
                <a:srgbClr val="002060"/>
              </a:buClr>
              <a:buFont typeface="Courier New" panose="02070309020205020404" pitchFamily="49" charset="0"/>
              <a:buChar char="o"/>
            </a:pPr>
            <a:r>
              <a:rPr lang="en-US" sz="1600" dirty="0">
                <a:solidFill>
                  <a:srgbClr val="002060"/>
                </a:solidFill>
                <a:latin typeface="Times New Roman" panose="02020603050405020304" pitchFamily="18" charset="0"/>
                <a:cs typeface="Times New Roman" panose="02020603050405020304" pitchFamily="18" charset="0"/>
              </a:rPr>
              <a:t>Digital literacy is becoming increasingly important in education and the workforce. </a:t>
            </a:r>
            <a:r>
              <a:rPr lang="en-US" sz="1600" dirty="0" smtClean="0">
                <a:solidFill>
                  <a:srgbClr val="002060"/>
                </a:solidFill>
                <a:latin typeface="Times New Roman" panose="02020603050405020304" pitchFamily="18" charset="0"/>
                <a:cs typeface="Times New Roman" panose="02020603050405020304" pitchFamily="18" charset="0"/>
              </a:rPr>
              <a:t>Libraries </a:t>
            </a:r>
            <a:r>
              <a:rPr lang="en-US" sz="1600" dirty="0">
                <a:solidFill>
                  <a:srgbClr val="002060"/>
                </a:solidFill>
                <a:latin typeface="Times New Roman" panose="02020603050405020304" pitchFamily="18" charset="0"/>
                <a:cs typeface="Times New Roman" panose="02020603050405020304" pitchFamily="18" charset="0"/>
              </a:rPr>
              <a:t>can provide resources and training to help students and job seekers develop the digital skills they need to succeed.</a:t>
            </a:r>
          </a:p>
          <a:p>
            <a:pPr algn="just">
              <a:lnSpc>
                <a:spcPct val="120000"/>
              </a:lnSpc>
              <a:buClr>
                <a:srgbClr val="002060"/>
              </a:buClr>
              <a:buFont typeface="Courier New" panose="02070309020205020404" pitchFamily="49" charset="0"/>
              <a:buChar char="o"/>
            </a:pPr>
            <a:r>
              <a:rPr lang="en-US" sz="1600" dirty="0" smtClean="0">
                <a:solidFill>
                  <a:srgbClr val="002060"/>
                </a:solidFill>
                <a:latin typeface="Times New Roman" panose="02020603050405020304" pitchFamily="18" charset="0"/>
                <a:cs typeface="Times New Roman" panose="02020603050405020304" pitchFamily="18" charset="0"/>
              </a:rPr>
              <a:t>Libraries </a:t>
            </a:r>
            <a:r>
              <a:rPr lang="en-US" sz="1600" dirty="0">
                <a:solidFill>
                  <a:srgbClr val="002060"/>
                </a:solidFill>
                <a:latin typeface="Times New Roman" panose="02020603050405020304" pitchFamily="18" charset="0"/>
                <a:cs typeface="Times New Roman" panose="02020603050405020304" pitchFamily="18" charset="0"/>
              </a:rPr>
              <a:t>can serve as a safe and welcoming space for people to explore and experiment with technology. </a:t>
            </a:r>
            <a:endParaRPr lang="en-US" sz="1600" dirty="0" smtClean="0">
              <a:solidFill>
                <a:srgbClr val="002060"/>
              </a:solidFill>
              <a:latin typeface="Times New Roman" panose="02020603050405020304" pitchFamily="18" charset="0"/>
              <a:cs typeface="Times New Roman" panose="02020603050405020304" pitchFamily="18" charset="0"/>
            </a:endParaRPr>
          </a:p>
          <a:p>
            <a:pPr algn="just">
              <a:lnSpc>
                <a:spcPct val="120000"/>
              </a:lnSpc>
              <a:buClr>
                <a:srgbClr val="002060"/>
              </a:buClr>
              <a:buFont typeface="Courier New" panose="02070309020205020404" pitchFamily="49" charset="0"/>
              <a:buChar char="o"/>
            </a:pPr>
            <a:r>
              <a:rPr lang="en-US" sz="1600" dirty="0" smtClean="0">
                <a:solidFill>
                  <a:srgbClr val="002060"/>
                </a:solidFill>
                <a:latin typeface="Times New Roman" panose="02020603050405020304" pitchFamily="18" charset="0"/>
                <a:cs typeface="Times New Roman" panose="02020603050405020304" pitchFamily="18" charset="0"/>
              </a:rPr>
              <a:t>Librarians </a:t>
            </a:r>
            <a:r>
              <a:rPr lang="en-US" sz="1600" dirty="0">
                <a:solidFill>
                  <a:srgbClr val="002060"/>
                </a:solidFill>
                <a:latin typeface="Times New Roman" panose="02020603050405020304" pitchFamily="18" charset="0"/>
                <a:cs typeface="Times New Roman" panose="02020603050405020304" pitchFamily="18" charset="0"/>
              </a:rPr>
              <a:t>can play a key role in promoting digital </a:t>
            </a:r>
            <a:r>
              <a:rPr lang="en-US" sz="1600" dirty="0" smtClean="0">
                <a:solidFill>
                  <a:srgbClr val="002060"/>
                </a:solidFill>
                <a:latin typeface="Times New Roman" panose="02020603050405020304" pitchFamily="18" charset="0"/>
                <a:cs typeface="Times New Roman" panose="02020603050405020304" pitchFamily="18" charset="0"/>
              </a:rPr>
              <a:t>literacy</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smtClean="0">
                <a:solidFill>
                  <a:srgbClr val="002060"/>
                </a:solidFill>
                <a:latin typeface="Times New Roman" panose="02020603050405020304" pitchFamily="18" charset="0"/>
                <a:cs typeface="Times New Roman" panose="02020603050405020304" pitchFamily="18" charset="0"/>
              </a:rPr>
              <a:t>by</a:t>
            </a:r>
            <a:r>
              <a:rPr lang="en-US" sz="1600" dirty="0" smtClean="0">
                <a:solidFill>
                  <a:srgbClr val="002060"/>
                </a:solidFill>
                <a:latin typeface="Times New Roman" panose="02020603050405020304" pitchFamily="18" charset="0"/>
                <a:cs typeface="Times New Roman" panose="02020603050405020304" pitchFamily="18" charset="0"/>
              </a:rPr>
              <a:t> providing assistance </a:t>
            </a:r>
            <a:r>
              <a:rPr lang="en-US" sz="1600" dirty="0">
                <a:solidFill>
                  <a:srgbClr val="002060"/>
                </a:solidFill>
                <a:latin typeface="Times New Roman" panose="02020603050405020304" pitchFamily="18" charset="0"/>
                <a:cs typeface="Times New Roman" panose="02020603050405020304" pitchFamily="18" charset="0"/>
              </a:rPr>
              <a:t>to users who need help with technology, and they can also design and deliver training programs that meet the specific needs of their community.</a:t>
            </a:r>
          </a:p>
          <a:p>
            <a:pPr algn="just">
              <a:lnSpc>
                <a:spcPct val="120000"/>
              </a:lnSpc>
              <a:buClr>
                <a:srgbClr val="002060"/>
              </a:buClr>
              <a:buFont typeface="Courier New" panose="02070309020205020404" pitchFamily="49" charset="0"/>
              <a:buChar char="o"/>
            </a:pPr>
            <a:r>
              <a:rPr lang="en-US" sz="1600" dirty="0">
                <a:solidFill>
                  <a:srgbClr val="002060"/>
                </a:solidFill>
                <a:latin typeface="Times New Roman" panose="02020603050405020304" pitchFamily="18" charset="0"/>
                <a:cs typeface="Times New Roman" panose="02020603050405020304" pitchFamily="18" charset="0"/>
              </a:rPr>
              <a:t>Libraries can help bridge the digital divide by providing access to technology and digital resources to underserved communities, such as rural areas or low-income </a:t>
            </a:r>
            <a:r>
              <a:rPr lang="en-US" sz="1600" dirty="0" smtClean="0">
                <a:solidFill>
                  <a:srgbClr val="002060"/>
                </a:solidFill>
                <a:latin typeface="Times New Roman" panose="02020603050405020304" pitchFamily="18" charset="0"/>
                <a:cs typeface="Times New Roman" panose="02020603050405020304" pitchFamily="18" charset="0"/>
              </a:rPr>
              <a:t>neighborhoods.</a:t>
            </a:r>
          </a:p>
          <a:p>
            <a:pPr algn="just">
              <a:lnSpc>
                <a:spcPct val="120000"/>
              </a:lnSpc>
              <a:buClr>
                <a:srgbClr val="002060"/>
              </a:buClr>
              <a:buFont typeface="Courier New" panose="02070309020205020404" pitchFamily="49" charset="0"/>
              <a:buChar char="o"/>
            </a:pPr>
            <a:r>
              <a:rPr lang="en-US" sz="1600" dirty="0">
                <a:solidFill>
                  <a:srgbClr val="002060"/>
                </a:solidFill>
                <a:latin typeface="Times New Roman" panose="02020603050405020304" pitchFamily="18" charset="0"/>
                <a:cs typeface="Times New Roman" panose="02020603050405020304" pitchFamily="18" charset="0"/>
              </a:rPr>
              <a:t>Libraries can partner with other organizations to promote digital literacy. For example, they can collaborate with schools, community centers, and local businesses to provide training and access to technology.</a:t>
            </a:r>
          </a:p>
          <a:p>
            <a:pPr algn="just">
              <a:lnSpc>
                <a:spcPct val="120000"/>
              </a:lnSpc>
              <a:buClr>
                <a:srgbClr val="002060"/>
              </a:buClr>
              <a:buFont typeface="Courier New" panose="02070309020205020404" pitchFamily="49" charset="0"/>
              <a:buChar char="o"/>
            </a:pPr>
            <a:r>
              <a:rPr lang="en-US" sz="1600" dirty="0">
                <a:solidFill>
                  <a:srgbClr val="002060"/>
                </a:solidFill>
                <a:latin typeface="Times New Roman" panose="02020603050405020304" pitchFamily="18" charset="0"/>
                <a:cs typeface="Times New Roman" panose="02020603050405020304" pitchFamily="18" charset="0"/>
              </a:rPr>
              <a:t>Libraries can help to promote lifelong learning by providing access to digital resources that can enhance personal and professional development. This can include online courses, tutorials, and other educational materials. </a:t>
            </a:r>
            <a:endParaRPr lang="en-IN" sz="1600" dirty="0">
              <a:solidFill>
                <a:srgbClr val="002060"/>
              </a:solidFill>
              <a:latin typeface="Times New Roman" panose="02020603050405020304" pitchFamily="18" charset="0"/>
              <a:cs typeface="Times New Roman" panose="02020603050405020304" pitchFamily="18" charset="0"/>
            </a:endParaRPr>
          </a:p>
          <a:p>
            <a:pPr algn="just">
              <a:buClr>
                <a:srgbClr val="002060"/>
              </a:buClr>
              <a:buFont typeface="Courier New" panose="02070309020205020404" pitchFamily="49" charset="0"/>
              <a:buChar char="o"/>
            </a:pPr>
            <a:endParaRPr lang="en-IN"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2449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2380" y="742950"/>
            <a:ext cx="10018713" cy="993531"/>
          </a:xfrm>
        </p:spPr>
        <p:txBody>
          <a:bodyPr>
            <a:normAutofit/>
          </a:bodyPr>
          <a:lstStyle/>
          <a:p>
            <a:pPr algn="l"/>
            <a:r>
              <a:rPr lang="en-IN" sz="2800" b="1" dirty="0">
                <a:solidFill>
                  <a:srgbClr val="002060"/>
                </a:solidFill>
                <a:latin typeface="Times New Roman" panose="02020603050405020304" pitchFamily="18" charset="0"/>
                <a:cs typeface="Times New Roman" panose="02020603050405020304" pitchFamily="18" charset="0"/>
              </a:rPr>
              <a:t>Role of libraries</a:t>
            </a:r>
          </a:p>
        </p:txBody>
      </p:sp>
      <p:sp>
        <p:nvSpPr>
          <p:cNvPr id="3" name="Content Placeholder 2"/>
          <p:cNvSpPr>
            <a:spLocks noGrp="1"/>
          </p:cNvSpPr>
          <p:nvPr>
            <p:ph idx="1"/>
          </p:nvPr>
        </p:nvSpPr>
        <p:spPr>
          <a:xfrm>
            <a:off x="1581026" y="1239716"/>
            <a:ext cx="10018713" cy="4234962"/>
          </a:xfrm>
        </p:spPr>
        <p:txBody>
          <a:bodyPr>
            <a:normAutofit fontScale="32500" lnSpcReduction="20000"/>
          </a:bodyPr>
          <a:lstStyle/>
          <a:p>
            <a:endParaRPr lang="en-IN" dirty="0"/>
          </a:p>
          <a:p>
            <a:endParaRPr lang="en-IN" dirty="0"/>
          </a:p>
          <a:p>
            <a:pPr algn="just">
              <a:buClr>
                <a:srgbClr val="002060"/>
              </a:buClr>
              <a:buFont typeface="Courier New" panose="02070309020205020404" pitchFamily="49" charset="0"/>
              <a:buChar char="o"/>
            </a:pPr>
            <a:r>
              <a:rPr lang="en-US" sz="5600" dirty="0" smtClean="0">
                <a:solidFill>
                  <a:srgbClr val="002060"/>
                </a:solidFill>
                <a:latin typeface="Times New Roman" panose="02020603050405020304" pitchFamily="18" charset="0"/>
                <a:cs typeface="Times New Roman" panose="02020603050405020304" pitchFamily="18" charset="0"/>
              </a:rPr>
              <a:t>Libraries </a:t>
            </a:r>
            <a:r>
              <a:rPr lang="en-US" sz="5600" dirty="0">
                <a:solidFill>
                  <a:srgbClr val="002060"/>
                </a:solidFill>
                <a:latin typeface="Times New Roman" panose="02020603050405020304" pitchFamily="18" charset="0"/>
                <a:cs typeface="Times New Roman" panose="02020603050405020304" pitchFamily="18" charset="0"/>
              </a:rPr>
              <a:t>can provide access to specialized digital resources that may not be available elsewhere. For example, they may have subscriptions to specialized databases or provide access to rare digital collections.</a:t>
            </a:r>
          </a:p>
          <a:p>
            <a:pPr algn="just">
              <a:buClr>
                <a:srgbClr val="002060"/>
              </a:buClr>
              <a:buFont typeface="Courier New" panose="02070309020205020404" pitchFamily="49" charset="0"/>
              <a:buChar char="o"/>
            </a:pPr>
            <a:r>
              <a:rPr lang="en-US" sz="5600" dirty="0" smtClean="0">
                <a:solidFill>
                  <a:srgbClr val="002060"/>
                </a:solidFill>
                <a:latin typeface="Times New Roman" panose="02020603050405020304" pitchFamily="18" charset="0"/>
                <a:cs typeface="Times New Roman" panose="02020603050405020304" pitchFamily="18" charset="0"/>
              </a:rPr>
              <a:t>Libraries </a:t>
            </a:r>
            <a:r>
              <a:rPr lang="en-US" sz="5600" dirty="0">
                <a:solidFill>
                  <a:srgbClr val="002060"/>
                </a:solidFill>
                <a:latin typeface="Times New Roman" panose="02020603050405020304" pitchFamily="18" charset="0"/>
                <a:cs typeface="Times New Roman" panose="02020603050405020304" pitchFamily="18" charset="0"/>
              </a:rPr>
              <a:t>can play a role in promoting open access to information by providing access to open access resources and advocating for policies that support open access.</a:t>
            </a:r>
          </a:p>
          <a:p>
            <a:pPr algn="just">
              <a:buClr>
                <a:srgbClr val="002060"/>
              </a:buClr>
              <a:buFont typeface="Courier New" panose="02070309020205020404" pitchFamily="49" charset="0"/>
              <a:buChar char="o"/>
            </a:pPr>
            <a:r>
              <a:rPr lang="en-US" sz="5600" dirty="0" smtClean="0">
                <a:solidFill>
                  <a:srgbClr val="002060"/>
                </a:solidFill>
                <a:latin typeface="Times New Roman" panose="02020603050405020304" pitchFamily="18" charset="0"/>
                <a:cs typeface="Times New Roman" panose="02020603050405020304" pitchFamily="18" charset="0"/>
              </a:rPr>
              <a:t>Libraries </a:t>
            </a:r>
            <a:r>
              <a:rPr lang="en-US" sz="5600" dirty="0">
                <a:solidFill>
                  <a:srgbClr val="002060"/>
                </a:solidFill>
                <a:latin typeface="Times New Roman" panose="02020603050405020304" pitchFamily="18" charset="0"/>
                <a:cs typeface="Times New Roman" panose="02020603050405020304" pitchFamily="18" charset="0"/>
              </a:rPr>
              <a:t>can provide opportunities for community members to collaborate and share their digital knowledge and skills. </a:t>
            </a:r>
          </a:p>
          <a:p>
            <a:pPr algn="just">
              <a:buClr>
                <a:srgbClr val="002060"/>
              </a:buClr>
              <a:buFont typeface="Courier New" panose="02070309020205020404" pitchFamily="49" charset="0"/>
              <a:buChar char="o"/>
            </a:pPr>
            <a:r>
              <a:rPr lang="en-US" sz="5600" dirty="0" smtClean="0">
                <a:solidFill>
                  <a:srgbClr val="002060"/>
                </a:solidFill>
                <a:latin typeface="Times New Roman" panose="02020603050405020304" pitchFamily="18" charset="0"/>
                <a:cs typeface="Times New Roman" panose="02020603050405020304" pitchFamily="18" charset="0"/>
              </a:rPr>
              <a:t>Libraries </a:t>
            </a:r>
            <a:r>
              <a:rPr lang="en-US" sz="5600" dirty="0">
                <a:solidFill>
                  <a:srgbClr val="002060"/>
                </a:solidFill>
                <a:latin typeface="Times New Roman" panose="02020603050405020304" pitchFamily="18" charset="0"/>
                <a:cs typeface="Times New Roman" panose="02020603050405020304" pitchFamily="18" charset="0"/>
              </a:rPr>
              <a:t>can promote digital literacy in diverse communities by offering resources and training in multiple languages and addressing cultural considerations related to technology use.</a:t>
            </a:r>
          </a:p>
          <a:p>
            <a:pPr algn="just">
              <a:buClr>
                <a:srgbClr val="002060"/>
              </a:buClr>
              <a:buFont typeface="Courier New" panose="02070309020205020404" pitchFamily="49" charset="0"/>
              <a:buChar char="o"/>
            </a:pPr>
            <a:r>
              <a:rPr lang="en-US" sz="5600" dirty="0" smtClean="0">
                <a:solidFill>
                  <a:srgbClr val="002060"/>
                </a:solidFill>
                <a:latin typeface="Times New Roman" panose="02020603050405020304" pitchFamily="18" charset="0"/>
                <a:cs typeface="Times New Roman" panose="02020603050405020304" pitchFamily="18" charset="0"/>
              </a:rPr>
              <a:t>Libraries </a:t>
            </a:r>
            <a:r>
              <a:rPr lang="en-US" sz="5600" dirty="0">
                <a:solidFill>
                  <a:srgbClr val="002060"/>
                </a:solidFill>
                <a:latin typeface="Times New Roman" panose="02020603050405020304" pitchFamily="18" charset="0"/>
                <a:cs typeface="Times New Roman" panose="02020603050405020304" pitchFamily="18" charset="0"/>
              </a:rPr>
              <a:t>can help users develop critical thinking skills by teaching them how to evaluate digital information and identify misinformation or fake news.</a:t>
            </a:r>
          </a:p>
          <a:p>
            <a:pPr algn="just">
              <a:buClr>
                <a:srgbClr val="002060"/>
              </a:buClr>
              <a:buFont typeface="Courier New" panose="02070309020205020404" pitchFamily="49" charset="0"/>
              <a:buChar char="o"/>
            </a:pPr>
            <a:r>
              <a:rPr lang="en-US" sz="5600" dirty="0" smtClean="0">
                <a:solidFill>
                  <a:srgbClr val="002060"/>
                </a:solidFill>
                <a:latin typeface="Times New Roman" panose="02020603050405020304" pitchFamily="18" charset="0"/>
                <a:cs typeface="Times New Roman" panose="02020603050405020304" pitchFamily="18" charset="0"/>
              </a:rPr>
              <a:t>Libraries </a:t>
            </a:r>
            <a:r>
              <a:rPr lang="en-US" sz="5600" dirty="0">
                <a:solidFill>
                  <a:srgbClr val="002060"/>
                </a:solidFill>
                <a:latin typeface="Times New Roman" panose="02020603050405020304" pitchFamily="18" charset="0"/>
                <a:cs typeface="Times New Roman" panose="02020603050405020304" pitchFamily="18" charset="0"/>
              </a:rPr>
              <a:t>can provide access to assistive technologies that support digital accessibility for users with disabilities, such as screen readers or text-to-speech software</a:t>
            </a:r>
            <a:r>
              <a:rPr lang="en-US" sz="5600" dirty="0" smtClean="0">
                <a:solidFill>
                  <a:srgbClr val="002060"/>
                </a:solidFill>
                <a:latin typeface="Times New Roman" panose="02020603050405020304" pitchFamily="18" charset="0"/>
                <a:cs typeface="Times New Roman" panose="02020603050405020304" pitchFamily="18" charset="0"/>
              </a:rPr>
              <a:t>.</a:t>
            </a:r>
            <a:endParaRPr lang="en-US" sz="5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8938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1027" y="1"/>
            <a:ext cx="9605474" cy="1257300"/>
          </a:xfrm>
        </p:spPr>
        <p:txBody>
          <a:bodyPr>
            <a:normAutofit/>
          </a:bodyPr>
          <a:lstStyle/>
          <a:p>
            <a:pPr algn="l"/>
            <a:r>
              <a:rPr lang="en-IN" sz="2800" b="1" dirty="0" smtClean="0">
                <a:solidFill>
                  <a:srgbClr val="002060"/>
                </a:solidFill>
                <a:latin typeface="Times New Roman" panose="02020603050405020304" pitchFamily="18" charset="0"/>
                <a:cs typeface="Times New Roman" panose="02020603050405020304" pitchFamily="18" charset="0"/>
              </a:rPr>
              <a:t>       </a:t>
            </a:r>
            <a:r>
              <a:rPr lang="en-IN" sz="2000" b="1" dirty="0" smtClean="0">
                <a:solidFill>
                  <a:srgbClr val="002060"/>
                </a:solidFill>
                <a:latin typeface="Times New Roman" panose="02020603050405020304" pitchFamily="18" charset="0"/>
                <a:cs typeface="Times New Roman" panose="02020603050405020304" pitchFamily="18" charset="0"/>
              </a:rPr>
              <a:t>Indian scenario</a:t>
            </a:r>
            <a:endParaRPr lang="en-IN" sz="20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68119" y="1142999"/>
            <a:ext cx="9031289" cy="4712678"/>
          </a:xfrm>
        </p:spPr>
        <p:txBody>
          <a:bodyPr>
            <a:normAutofit fontScale="40000" lnSpcReduction="20000"/>
          </a:bodyPr>
          <a:lstStyle/>
          <a:p>
            <a:pPr marL="0" lvl="0" indent="0">
              <a:buClr>
                <a:srgbClr val="002060"/>
              </a:buClr>
              <a:buNone/>
            </a:pPr>
            <a:r>
              <a:rPr lang="en-IN" sz="3200" dirty="0" smtClean="0">
                <a:solidFill>
                  <a:srgbClr val="002060"/>
                </a:solidFill>
                <a:latin typeface="Times New Roman" panose="02020603050405020304" pitchFamily="18" charset="0"/>
                <a:cs typeface="Times New Roman" panose="02020603050405020304" pitchFamily="18" charset="0"/>
              </a:rPr>
              <a:t>       Some </a:t>
            </a:r>
            <a:r>
              <a:rPr lang="en-IN" sz="3200" dirty="0">
                <a:solidFill>
                  <a:srgbClr val="002060"/>
                </a:solidFill>
                <a:latin typeface="Times New Roman" panose="02020603050405020304" pitchFamily="18" charset="0"/>
                <a:cs typeface="Times New Roman" panose="02020603050405020304" pitchFamily="18" charset="0"/>
              </a:rPr>
              <a:t>of the government initiatives towards digital literacy are </a:t>
            </a:r>
            <a:r>
              <a:rPr lang="en-IN" sz="3200" dirty="0" smtClean="0">
                <a:solidFill>
                  <a:srgbClr val="002060"/>
                </a:solidFill>
                <a:latin typeface="Times New Roman" panose="02020603050405020304" pitchFamily="18" charset="0"/>
                <a:cs typeface="Times New Roman" panose="02020603050405020304" pitchFamily="18" charset="0"/>
              </a:rPr>
              <a:t>:</a:t>
            </a:r>
          </a:p>
          <a:p>
            <a:pPr marL="0" lvl="0" indent="0">
              <a:buClr>
                <a:srgbClr val="002060"/>
              </a:buClr>
              <a:buNone/>
            </a:pPr>
            <a:endParaRPr lang="en-IN" sz="3200" b="1" dirty="0" smtClean="0">
              <a:solidFill>
                <a:srgbClr val="002060"/>
              </a:solidFill>
              <a:latin typeface="Times New Roman" panose="02020603050405020304" pitchFamily="18" charset="0"/>
              <a:cs typeface="Times New Roman" panose="02020603050405020304" pitchFamily="18" charset="0"/>
            </a:endParaRPr>
          </a:p>
          <a:p>
            <a:pPr lvl="0" algn="just">
              <a:buClr>
                <a:srgbClr val="002060"/>
              </a:buClr>
              <a:buFont typeface="Courier New" panose="02070309020205020404" pitchFamily="49" charset="0"/>
              <a:buChar char="o"/>
            </a:pPr>
            <a:r>
              <a:rPr lang="en-IN" sz="3500" b="1" dirty="0" smtClean="0">
                <a:solidFill>
                  <a:srgbClr val="002060"/>
                </a:solidFill>
                <a:latin typeface="Times New Roman" panose="02020603050405020304" pitchFamily="18" charset="0"/>
                <a:cs typeface="Times New Roman" panose="02020603050405020304" pitchFamily="18" charset="0"/>
              </a:rPr>
              <a:t>Digital </a:t>
            </a:r>
            <a:r>
              <a:rPr lang="en-IN" sz="3500" b="1" dirty="0">
                <a:solidFill>
                  <a:srgbClr val="002060"/>
                </a:solidFill>
                <a:latin typeface="Times New Roman" panose="02020603050405020304" pitchFamily="18" charset="0"/>
                <a:cs typeface="Times New Roman" panose="02020603050405020304" pitchFamily="18" charset="0"/>
              </a:rPr>
              <a:t>India Program</a:t>
            </a:r>
            <a:r>
              <a:rPr lang="en-IN" sz="3500" dirty="0" smtClean="0">
                <a:solidFill>
                  <a:srgbClr val="002060"/>
                </a:solidFill>
                <a:latin typeface="Times New Roman" panose="02020603050405020304" pitchFamily="18" charset="0"/>
                <a:cs typeface="Times New Roman" panose="02020603050405020304" pitchFamily="18" charset="0"/>
              </a:rPr>
              <a:t>: </a:t>
            </a:r>
            <a:r>
              <a:rPr lang="en-IN" sz="3500" dirty="0" smtClean="0">
                <a:solidFill>
                  <a:srgbClr val="002060"/>
                </a:solidFill>
                <a:latin typeface="Times New Roman" panose="02020603050405020304" pitchFamily="18" charset="0"/>
                <a:cs typeface="Times New Roman" panose="02020603050405020304" pitchFamily="18" charset="0"/>
              </a:rPr>
              <a:t>The </a:t>
            </a:r>
            <a:r>
              <a:rPr lang="en-IN" sz="3500" dirty="0" smtClean="0">
                <a:solidFill>
                  <a:srgbClr val="002060"/>
                </a:solidFill>
                <a:latin typeface="Times New Roman" panose="02020603050405020304" pitchFamily="18" charset="0"/>
                <a:cs typeface="Times New Roman" panose="02020603050405020304" pitchFamily="18" charset="0"/>
              </a:rPr>
              <a:t>program launched </a:t>
            </a:r>
            <a:r>
              <a:rPr lang="en-IN" sz="3500" dirty="0">
                <a:solidFill>
                  <a:srgbClr val="002060"/>
                </a:solidFill>
                <a:latin typeface="Times New Roman" panose="02020603050405020304" pitchFamily="18" charset="0"/>
                <a:cs typeface="Times New Roman" panose="02020603050405020304" pitchFamily="18" charset="0"/>
              </a:rPr>
              <a:t>in </a:t>
            </a:r>
            <a:r>
              <a:rPr lang="en-IN" sz="3500" dirty="0" smtClean="0">
                <a:solidFill>
                  <a:srgbClr val="002060"/>
                </a:solidFill>
                <a:latin typeface="Times New Roman" panose="02020603050405020304" pitchFamily="18" charset="0"/>
                <a:cs typeface="Times New Roman" panose="02020603050405020304" pitchFamily="18" charset="0"/>
              </a:rPr>
              <a:t>2015, aims </a:t>
            </a:r>
            <a:r>
              <a:rPr lang="en-IN" sz="3500" dirty="0">
                <a:solidFill>
                  <a:srgbClr val="002060"/>
                </a:solidFill>
                <a:latin typeface="Times New Roman" panose="02020603050405020304" pitchFamily="18" charset="0"/>
                <a:cs typeface="Times New Roman" panose="02020603050405020304" pitchFamily="18" charset="0"/>
              </a:rPr>
              <a:t>to transform India into a digitally empowered society and knowledge economy. </a:t>
            </a:r>
            <a:r>
              <a:rPr lang="en-IN" sz="3500" dirty="0" smtClean="0">
                <a:solidFill>
                  <a:srgbClr val="002060"/>
                </a:solidFill>
                <a:latin typeface="Times New Roman" panose="02020603050405020304" pitchFamily="18" charset="0"/>
                <a:cs typeface="Times New Roman" panose="02020603050405020304" pitchFamily="18" charset="0"/>
              </a:rPr>
              <a:t>creating digital </a:t>
            </a:r>
            <a:r>
              <a:rPr lang="en-IN" sz="3500" dirty="0">
                <a:solidFill>
                  <a:srgbClr val="002060"/>
                </a:solidFill>
                <a:latin typeface="Times New Roman" panose="02020603050405020304" pitchFamily="18" charset="0"/>
                <a:cs typeface="Times New Roman" panose="02020603050405020304" pitchFamily="18" charset="0"/>
              </a:rPr>
              <a:t>infrastructure, </a:t>
            </a:r>
            <a:r>
              <a:rPr lang="en-IN" sz="3500" dirty="0" smtClean="0">
                <a:solidFill>
                  <a:srgbClr val="002060"/>
                </a:solidFill>
                <a:latin typeface="Times New Roman" panose="02020603050405020304" pitchFamily="18" charset="0"/>
                <a:cs typeface="Times New Roman" panose="02020603050405020304" pitchFamily="18" charset="0"/>
              </a:rPr>
              <a:t>promoting digital literacy </a:t>
            </a:r>
            <a:r>
              <a:rPr lang="en-IN" sz="3500" dirty="0">
                <a:solidFill>
                  <a:srgbClr val="002060"/>
                </a:solidFill>
                <a:latin typeface="Times New Roman" panose="02020603050405020304" pitchFamily="18" charset="0"/>
                <a:cs typeface="Times New Roman" panose="02020603050405020304" pitchFamily="18" charset="0"/>
              </a:rPr>
              <a:t>and the provision of e-Governance services</a:t>
            </a:r>
            <a:r>
              <a:rPr lang="en-IN" sz="3500" dirty="0" smtClean="0">
                <a:solidFill>
                  <a:srgbClr val="002060"/>
                </a:solidFill>
                <a:latin typeface="Times New Roman" panose="02020603050405020304" pitchFamily="18" charset="0"/>
                <a:cs typeface="Times New Roman" panose="02020603050405020304" pitchFamily="18" charset="0"/>
              </a:rPr>
              <a:t>.</a:t>
            </a:r>
          </a:p>
          <a:p>
            <a:pPr lvl="0" algn="just">
              <a:buClr>
                <a:srgbClr val="002060"/>
              </a:buClr>
              <a:buFont typeface="Courier New" panose="02070309020205020404" pitchFamily="49" charset="0"/>
              <a:buChar char="o"/>
            </a:pPr>
            <a:endParaRPr lang="en-IN" sz="3500" dirty="0">
              <a:solidFill>
                <a:srgbClr val="002060"/>
              </a:solidFill>
              <a:latin typeface="Times New Roman" panose="02020603050405020304" pitchFamily="18" charset="0"/>
              <a:cs typeface="Times New Roman" panose="02020603050405020304" pitchFamily="18" charset="0"/>
            </a:endParaRPr>
          </a:p>
          <a:p>
            <a:pPr lvl="0" algn="just">
              <a:buClr>
                <a:srgbClr val="002060"/>
              </a:buClr>
              <a:buFont typeface="Courier New" panose="02070309020205020404" pitchFamily="49" charset="0"/>
              <a:buChar char="o"/>
            </a:pPr>
            <a:r>
              <a:rPr lang="en-IN" sz="3500" b="1" dirty="0">
                <a:solidFill>
                  <a:srgbClr val="002060"/>
                </a:solidFill>
                <a:latin typeface="Times New Roman" panose="02020603050405020304" pitchFamily="18" charset="0"/>
                <a:cs typeface="Times New Roman" panose="02020603050405020304" pitchFamily="18" charset="0"/>
              </a:rPr>
              <a:t>Pradhan </a:t>
            </a:r>
            <a:r>
              <a:rPr lang="en-IN" sz="3500" b="1" dirty="0" err="1">
                <a:solidFill>
                  <a:srgbClr val="002060"/>
                </a:solidFill>
                <a:latin typeface="Times New Roman" panose="02020603050405020304" pitchFamily="18" charset="0"/>
                <a:cs typeface="Times New Roman" panose="02020603050405020304" pitchFamily="18" charset="0"/>
              </a:rPr>
              <a:t>Mantri</a:t>
            </a:r>
            <a:r>
              <a:rPr lang="en-IN" sz="3500" b="1" dirty="0">
                <a:solidFill>
                  <a:srgbClr val="002060"/>
                </a:solidFill>
                <a:latin typeface="Times New Roman" panose="02020603050405020304" pitchFamily="18" charset="0"/>
                <a:cs typeface="Times New Roman" panose="02020603050405020304" pitchFamily="18" charset="0"/>
              </a:rPr>
              <a:t> </a:t>
            </a:r>
            <a:r>
              <a:rPr lang="en-IN" sz="3500" b="1" dirty="0" err="1">
                <a:solidFill>
                  <a:srgbClr val="002060"/>
                </a:solidFill>
                <a:latin typeface="Times New Roman" panose="02020603050405020304" pitchFamily="18" charset="0"/>
                <a:cs typeface="Times New Roman" panose="02020603050405020304" pitchFamily="18" charset="0"/>
              </a:rPr>
              <a:t>Gramin</a:t>
            </a:r>
            <a:r>
              <a:rPr lang="en-IN" sz="3500" b="1" dirty="0">
                <a:solidFill>
                  <a:srgbClr val="002060"/>
                </a:solidFill>
                <a:latin typeface="Times New Roman" panose="02020603050405020304" pitchFamily="18" charset="0"/>
                <a:cs typeface="Times New Roman" panose="02020603050405020304" pitchFamily="18" charset="0"/>
              </a:rPr>
              <a:t> Digital </a:t>
            </a:r>
            <a:r>
              <a:rPr lang="en-IN" sz="3500" b="1" dirty="0" err="1">
                <a:solidFill>
                  <a:srgbClr val="002060"/>
                </a:solidFill>
                <a:latin typeface="Times New Roman" panose="02020603050405020304" pitchFamily="18" charset="0"/>
                <a:cs typeface="Times New Roman" panose="02020603050405020304" pitchFamily="18" charset="0"/>
              </a:rPr>
              <a:t>Saksharta</a:t>
            </a:r>
            <a:r>
              <a:rPr lang="en-IN" sz="3500" b="1" dirty="0">
                <a:solidFill>
                  <a:srgbClr val="002060"/>
                </a:solidFill>
                <a:latin typeface="Times New Roman" panose="02020603050405020304" pitchFamily="18" charset="0"/>
                <a:cs typeface="Times New Roman" panose="02020603050405020304" pitchFamily="18" charset="0"/>
              </a:rPr>
              <a:t> </a:t>
            </a:r>
            <a:r>
              <a:rPr lang="en-IN" sz="3500" b="1" dirty="0" err="1">
                <a:solidFill>
                  <a:srgbClr val="002060"/>
                </a:solidFill>
                <a:latin typeface="Times New Roman" panose="02020603050405020304" pitchFamily="18" charset="0"/>
                <a:cs typeface="Times New Roman" panose="02020603050405020304" pitchFamily="18" charset="0"/>
              </a:rPr>
              <a:t>Abhiyan</a:t>
            </a:r>
            <a:r>
              <a:rPr lang="en-IN" sz="3500" b="1" dirty="0">
                <a:solidFill>
                  <a:srgbClr val="002060"/>
                </a:solidFill>
                <a:latin typeface="Times New Roman" panose="02020603050405020304" pitchFamily="18" charset="0"/>
                <a:cs typeface="Times New Roman" panose="02020603050405020304" pitchFamily="18" charset="0"/>
              </a:rPr>
              <a:t> (</a:t>
            </a:r>
            <a:r>
              <a:rPr lang="en-IN" sz="3500" b="1" dirty="0" smtClean="0">
                <a:solidFill>
                  <a:srgbClr val="002060"/>
                </a:solidFill>
                <a:latin typeface="Times New Roman" panose="02020603050405020304" pitchFamily="18" charset="0"/>
                <a:cs typeface="Times New Roman" panose="02020603050405020304" pitchFamily="18" charset="0"/>
              </a:rPr>
              <a:t>PMGDISHA)</a:t>
            </a:r>
            <a:r>
              <a:rPr lang="en-IN" sz="3500" dirty="0" smtClean="0">
                <a:solidFill>
                  <a:srgbClr val="002060"/>
                </a:solidFill>
                <a:latin typeface="Times New Roman" panose="02020603050405020304" pitchFamily="18" charset="0"/>
                <a:cs typeface="Times New Roman" panose="02020603050405020304" pitchFamily="18" charset="0"/>
              </a:rPr>
              <a:t>: </a:t>
            </a:r>
            <a:r>
              <a:rPr lang="en-IN" sz="3500" dirty="0" smtClean="0">
                <a:solidFill>
                  <a:srgbClr val="002060"/>
                </a:solidFill>
                <a:latin typeface="Times New Roman" panose="02020603050405020304" pitchFamily="18" charset="0"/>
                <a:cs typeface="Times New Roman" panose="02020603050405020304" pitchFamily="18" charset="0"/>
              </a:rPr>
              <a:t>This </a:t>
            </a:r>
            <a:r>
              <a:rPr lang="en-IN" sz="3500" dirty="0">
                <a:solidFill>
                  <a:srgbClr val="002060"/>
                </a:solidFill>
                <a:latin typeface="Times New Roman" panose="02020603050405020304" pitchFamily="18" charset="0"/>
                <a:cs typeface="Times New Roman" panose="02020603050405020304" pitchFamily="18" charset="0"/>
              </a:rPr>
              <a:t>scheme focuses on enhancing digital literacy among rural citizens. </a:t>
            </a:r>
            <a:r>
              <a:rPr lang="en-IN" sz="3500" dirty="0" smtClean="0">
                <a:solidFill>
                  <a:srgbClr val="002060"/>
                </a:solidFill>
                <a:latin typeface="Times New Roman" panose="02020603050405020304" pitchFamily="18" charset="0"/>
                <a:cs typeface="Times New Roman" panose="02020603050405020304" pitchFamily="18" charset="0"/>
              </a:rPr>
              <a:t>to </a:t>
            </a:r>
            <a:r>
              <a:rPr lang="en-IN" sz="3500" dirty="0">
                <a:solidFill>
                  <a:srgbClr val="002060"/>
                </a:solidFill>
                <a:latin typeface="Times New Roman" panose="02020603050405020304" pitchFamily="18" charset="0"/>
                <a:cs typeface="Times New Roman" panose="02020603050405020304" pitchFamily="18" charset="0"/>
              </a:rPr>
              <a:t>make 60 million rural individuals digitally literate by 2024. As of early 2024, over 40 million people have been trained under this program</a:t>
            </a:r>
            <a:r>
              <a:rPr lang="en-IN" sz="3500" dirty="0" smtClean="0">
                <a:solidFill>
                  <a:srgbClr val="002060"/>
                </a:solidFill>
                <a:latin typeface="Times New Roman" panose="02020603050405020304" pitchFamily="18" charset="0"/>
                <a:cs typeface="Times New Roman" panose="02020603050405020304" pitchFamily="18" charset="0"/>
              </a:rPr>
              <a:t>.</a:t>
            </a:r>
          </a:p>
          <a:p>
            <a:pPr lvl="0" algn="just">
              <a:buClr>
                <a:srgbClr val="002060"/>
              </a:buClr>
              <a:buFont typeface="Courier New" panose="02070309020205020404" pitchFamily="49" charset="0"/>
              <a:buChar char="o"/>
            </a:pPr>
            <a:endParaRPr lang="en-IN" sz="3500" dirty="0">
              <a:solidFill>
                <a:srgbClr val="002060"/>
              </a:solidFill>
              <a:latin typeface="Times New Roman" panose="02020603050405020304" pitchFamily="18" charset="0"/>
              <a:cs typeface="Times New Roman" panose="02020603050405020304" pitchFamily="18" charset="0"/>
            </a:endParaRPr>
          </a:p>
          <a:p>
            <a:pPr lvl="0" algn="just">
              <a:buClr>
                <a:srgbClr val="002060"/>
              </a:buClr>
              <a:buFont typeface="Courier New" panose="02070309020205020404" pitchFamily="49" charset="0"/>
              <a:buChar char="o"/>
            </a:pPr>
            <a:r>
              <a:rPr lang="en-IN" sz="3500" b="1" dirty="0">
                <a:solidFill>
                  <a:srgbClr val="002060"/>
                </a:solidFill>
                <a:latin typeface="Times New Roman" panose="02020603050405020304" pitchFamily="18" charset="0"/>
                <a:cs typeface="Times New Roman" panose="02020603050405020304" pitchFamily="18" charset="0"/>
              </a:rPr>
              <a:t>SWAYAM</a:t>
            </a:r>
            <a:r>
              <a:rPr lang="en-IN" sz="3500" dirty="0">
                <a:solidFill>
                  <a:srgbClr val="002060"/>
                </a:solidFill>
                <a:latin typeface="Times New Roman" panose="02020603050405020304" pitchFamily="18" charset="0"/>
                <a:cs typeface="Times New Roman" panose="02020603050405020304" pitchFamily="18" charset="0"/>
              </a:rPr>
              <a:t>: </a:t>
            </a:r>
            <a:r>
              <a:rPr lang="en-IN" sz="3500" dirty="0" smtClean="0">
                <a:solidFill>
                  <a:srgbClr val="002060"/>
                </a:solidFill>
                <a:latin typeface="Times New Roman" panose="02020603050405020304" pitchFamily="18" charset="0"/>
                <a:cs typeface="Times New Roman" panose="02020603050405020304" pitchFamily="18" charset="0"/>
              </a:rPr>
              <a:t>This </a:t>
            </a:r>
            <a:r>
              <a:rPr lang="en-IN" sz="3500" dirty="0">
                <a:solidFill>
                  <a:srgbClr val="002060"/>
                </a:solidFill>
                <a:latin typeface="Times New Roman" panose="02020603050405020304" pitchFamily="18" charset="0"/>
                <a:cs typeface="Times New Roman" panose="02020603050405020304" pitchFamily="18" charset="0"/>
              </a:rPr>
              <a:t>initiative provides online education and training through MOOCs (Massive Open Online </a:t>
            </a:r>
            <a:r>
              <a:rPr lang="en-IN" sz="3500" dirty="0" smtClean="0">
                <a:solidFill>
                  <a:srgbClr val="002060"/>
                </a:solidFill>
                <a:latin typeface="Times New Roman" panose="02020603050405020304" pitchFamily="18" charset="0"/>
                <a:cs typeface="Times New Roman" panose="02020603050405020304" pitchFamily="18" charset="0"/>
              </a:rPr>
              <a:t>Courses) to </a:t>
            </a:r>
            <a:r>
              <a:rPr lang="en-IN" sz="3500" dirty="0">
                <a:solidFill>
                  <a:srgbClr val="002060"/>
                </a:solidFill>
                <a:latin typeface="Times New Roman" panose="02020603050405020304" pitchFamily="18" charset="0"/>
                <a:cs typeface="Times New Roman" panose="02020603050405020304" pitchFamily="18" charset="0"/>
              </a:rPr>
              <a:t>enhance educational access and digital skills across diverse segments of society</a:t>
            </a:r>
            <a:r>
              <a:rPr lang="en-IN" sz="3500" dirty="0" smtClean="0">
                <a:solidFill>
                  <a:srgbClr val="002060"/>
                </a:solidFill>
                <a:latin typeface="Times New Roman" panose="02020603050405020304" pitchFamily="18" charset="0"/>
                <a:cs typeface="Times New Roman" panose="02020603050405020304" pitchFamily="18" charset="0"/>
              </a:rPr>
              <a:t>.</a:t>
            </a:r>
          </a:p>
          <a:p>
            <a:pPr lvl="0" algn="just">
              <a:buClr>
                <a:srgbClr val="002060"/>
              </a:buClr>
              <a:buFont typeface="Courier New" panose="02070309020205020404" pitchFamily="49" charset="0"/>
              <a:buChar char="o"/>
            </a:pPr>
            <a:endParaRPr lang="en-IN" sz="3500" dirty="0">
              <a:solidFill>
                <a:srgbClr val="002060"/>
              </a:solidFill>
              <a:latin typeface="Times New Roman" panose="02020603050405020304" pitchFamily="18" charset="0"/>
              <a:cs typeface="Times New Roman" panose="02020603050405020304" pitchFamily="18" charset="0"/>
            </a:endParaRPr>
          </a:p>
          <a:p>
            <a:pPr lvl="0" algn="just">
              <a:buClr>
                <a:srgbClr val="002060"/>
              </a:buClr>
              <a:buFont typeface="Courier New" panose="02070309020205020404" pitchFamily="49" charset="0"/>
              <a:buChar char="o"/>
            </a:pPr>
            <a:r>
              <a:rPr lang="en-IN" sz="3500" b="1" dirty="0">
                <a:solidFill>
                  <a:srgbClr val="002060"/>
                </a:solidFill>
                <a:latin typeface="Times New Roman" panose="02020603050405020304" pitchFamily="18" charset="0"/>
                <a:cs typeface="Times New Roman" panose="02020603050405020304" pitchFamily="18" charset="0"/>
              </a:rPr>
              <a:t>e-</a:t>
            </a:r>
            <a:r>
              <a:rPr lang="en-IN" sz="3500" b="1" dirty="0" err="1">
                <a:solidFill>
                  <a:srgbClr val="002060"/>
                </a:solidFill>
                <a:latin typeface="Times New Roman" panose="02020603050405020304" pitchFamily="18" charset="0"/>
                <a:cs typeface="Times New Roman" panose="02020603050405020304" pitchFamily="18" charset="0"/>
              </a:rPr>
              <a:t>Shram</a:t>
            </a:r>
            <a:r>
              <a:rPr lang="en-IN" sz="3500" b="1" dirty="0">
                <a:solidFill>
                  <a:srgbClr val="002060"/>
                </a:solidFill>
                <a:latin typeface="Times New Roman" panose="02020603050405020304" pitchFamily="18" charset="0"/>
                <a:cs typeface="Times New Roman" panose="02020603050405020304" pitchFamily="18" charset="0"/>
              </a:rPr>
              <a:t> </a:t>
            </a:r>
            <a:r>
              <a:rPr lang="en-IN" sz="3500" b="1" dirty="0" smtClean="0">
                <a:solidFill>
                  <a:srgbClr val="002060"/>
                </a:solidFill>
                <a:latin typeface="Times New Roman" panose="02020603050405020304" pitchFamily="18" charset="0"/>
                <a:cs typeface="Times New Roman" panose="02020603050405020304" pitchFamily="18" charset="0"/>
              </a:rPr>
              <a:t>Portal</a:t>
            </a:r>
            <a:r>
              <a:rPr lang="en-IN" sz="3500" dirty="0" smtClean="0">
                <a:solidFill>
                  <a:srgbClr val="002060"/>
                </a:solidFill>
                <a:latin typeface="Times New Roman" panose="02020603050405020304" pitchFamily="18" charset="0"/>
                <a:cs typeface="Times New Roman" panose="02020603050405020304" pitchFamily="18" charset="0"/>
              </a:rPr>
              <a:t>: </a:t>
            </a:r>
            <a:r>
              <a:rPr lang="en-IN" sz="3500" dirty="0" smtClean="0">
                <a:solidFill>
                  <a:srgbClr val="002060"/>
                </a:solidFill>
                <a:latin typeface="Times New Roman" panose="02020603050405020304" pitchFamily="18" charset="0"/>
                <a:cs typeface="Times New Roman" panose="02020603050405020304" pitchFamily="18" charset="0"/>
              </a:rPr>
              <a:t>Launched </a:t>
            </a:r>
            <a:r>
              <a:rPr lang="en-IN" sz="3500" dirty="0">
                <a:solidFill>
                  <a:srgbClr val="002060"/>
                </a:solidFill>
                <a:latin typeface="Times New Roman" panose="02020603050405020304" pitchFamily="18" charset="0"/>
                <a:cs typeface="Times New Roman" panose="02020603050405020304" pitchFamily="18" charset="0"/>
              </a:rPr>
              <a:t>to create a comprehensive database of unorganized sector workers, this portal helps in providing them with digital access to government schemes and services</a:t>
            </a:r>
            <a:r>
              <a:rPr lang="en-IN" sz="3500" dirty="0" smtClean="0">
                <a:solidFill>
                  <a:srgbClr val="002060"/>
                </a:solidFill>
                <a:latin typeface="Times New Roman" panose="02020603050405020304" pitchFamily="18" charset="0"/>
                <a:cs typeface="Times New Roman" panose="02020603050405020304" pitchFamily="18" charset="0"/>
              </a:rPr>
              <a:t>.</a:t>
            </a:r>
          </a:p>
          <a:p>
            <a:pPr lvl="0" algn="just">
              <a:buClr>
                <a:srgbClr val="002060"/>
              </a:buClr>
              <a:buFont typeface="Courier New" panose="02070309020205020404" pitchFamily="49" charset="0"/>
              <a:buChar char="o"/>
            </a:pPr>
            <a:endParaRPr lang="en-IN" sz="3500" dirty="0" smtClean="0">
              <a:solidFill>
                <a:srgbClr val="002060"/>
              </a:solidFill>
              <a:latin typeface="Times New Roman" panose="02020603050405020304" pitchFamily="18" charset="0"/>
              <a:cs typeface="Times New Roman" panose="02020603050405020304" pitchFamily="18" charset="0"/>
            </a:endParaRPr>
          </a:p>
          <a:p>
            <a:pPr lvl="0" algn="just">
              <a:buClr>
                <a:srgbClr val="002060"/>
              </a:buClr>
              <a:buFont typeface="Courier New" panose="02070309020205020404" pitchFamily="49" charset="0"/>
              <a:buChar char="o"/>
            </a:pPr>
            <a:r>
              <a:rPr lang="en-IN" sz="3500" b="1" dirty="0" smtClean="0">
                <a:solidFill>
                  <a:srgbClr val="002060"/>
                </a:solidFill>
                <a:latin typeface="Times New Roman" panose="02020603050405020304" pitchFamily="18" charset="0"/>
                <a:cs typeface="Times New Roman" panose="02020603050405020304" pitchFamily="18" charset="0"/>
              </a:rPr>
              <a:t>NDLI: </a:t>
            </a:r>
            <a:r>
              <a:rPr lang="en-IN" sz="3500" dirty="0" smtClean="0">
                <a:solidFill>
                  <a:srgbClr val="002060"/>
                </a:solidFill>
                <a:latin typeface="Times New Roman" panose="02020603050405020304" pitchFamily="18" charset="0"/>
                <a:cs typeface="Times New Roman" panose="02020603050405020304" pitchFamily="18" charset="0"/>
              </a:rPr>
              <a:t> It is a virtual repository of learning resources providing services including textbooks, articles, videos, and other learning media.</a:t>
            </a:r>
          </a:p>
          <a:p>
            <a:pPr marL="0" lvl="0" indent="0">
              <a:buNone/>
            </a:pPr>
            <a:endParaRPr lang="en-IN" sz="2600" dirty="0">
              <a:solidFill>
                <a:srgbClr val="002060"/>
              </a:solidFill>
              <a:latin typeface="Times New Roman" panose="02020603050405020304" pitchFamily="18" charset="0"/>
              <a:cs typeface="Times New Roman" panose="02020603050405020304" pitchFamily="18" charset="0"/>
            </a:endParaRPr>
          </a:p>
          <a:p>
            <a:pPr marL="0" indent="0">
              <a:buNone/>
            </a:pPr>
            <a:endParaRPr lang="en-IN" dirty="0">
              <a:solidFill>
                <a:srgbClr val="002060"/>
              </a:solidFill>
            </a:endParaRPr>
          </a:p>
        </p:txBody>
      </p:sp>
    </p:spTree>
    <p:extLst>
      <p:ext uri="{BB962C8B-B14F-4D97-AF65-F5344CB8AC3E}">
        <p14:creationId xmlns:p14="http://schemas.microsoft.com/office/powerpoint/2010/main" val="872599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661" y="668217"/>
            <a:ext cx="8018585" cy="703384"/>
          </a:xfrm>
        </p:spPr>
        <p:txBody>
          <a:bodyPr>
            <a:normAutofit fontScale="90000"/>
          </a:bodyPr>
          <a:lstStyle/>
          <a:p>
            <a:pPr algn="just">
              <a:lnSpc>
                <a:spcPct val="150000"/>
              </a:lnSpc>
            </a:pPr>
            <a:r>
              <a:rPr lang="en-IN" dirty="0"/>
              <a:t/>
            </a:r>
            <a:br>
              <a:rPr lang="en-IN" dirty="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sz="3100" b="1" dirty="0" smtClean="0">
                <a:solidFill>
                  <a:srgbClr val="002060"/>
                </a:solidFill>
                <a:latin typeface="Times New Roman" panose="02020603050405020304" pitchFamily="18" charset="0"/>
                <a:cs typeface="Times New Roman" panose="02020603050405020304" pitchFamily="18" charset="0"/>
              </a:rPr>
              <a:t/>
            </a:r>
            <a:br>
              <a:rPr lang="en-IN" sz="3100" b="1" dirty="0" smtClean="0">
                <a:solidFill>
                  <a:srgbClr val="002060"/>
                </a:solidFill>
                <a:latin typeface="Times New Roman" panose="02020603050405020304" pitchFamily="18" charset="0"/>
                <a:cs typeface="Times New Roman" panose="02020603050405020304" pitchFamily="18" charset="0"/>
              </a:rPr>
            </a:br>
            <a:r>
              <a:rPr lang="en-IN" dirty="0"/>
              <a:t/>
            </a:r>
            <a:br>
              <a:rPr lang="en-IN" dirty="0"/>
            </a:br>
            <a:r>
              <a:rPr lang="en-US" sz="1800" dirty="0">
                <a:solidFill>
                  <a:srgbClr val="002060"/>
                </a:solidFill>
                <a:latin typeface="Times New Roman" panose="02020603050405020304" pitchFamily="18" charset="0"/>
                <a:cs typeface="Times New Roman" panose="02020603050405020304" pitchFamily="18" charset="0"/>
              </a:rPr>
              <a:t>In the 21st century, digital literacy has become a necessity for success in almost every area of life. Libraries </a:t>
            </a:r>
            <a:r>
              <a:rPr lang="en-US" sz="1800" dirty="0">
                <a:solidFill>
                  <a:srgbClr val="002060"/>
                </a:solidFill>
                <a:latin typeface="Times New Roman" panose="02020603050405020304" pitchFamily="18" charset="0"/>
                <a:cs typeface="Times New Roman" panose="02020603050405020304" pitchFamily="18" charset="0"/>
              </a:rPr>
              <a:t>have a </a:t>
            </a:r>
            <a:r>
              <a:rPr lang="en-US" sz="1800" dirty="0" smtClean="0">
                <a:solidFill>
                  <a:srgbClr val="002060"/>
                </a:solidFill>
                <a:latin typeface="Times New Roman" panose="02020603050405020304" pitchFamily="18" charset="0"/>
                <a:cs typeface="Times New Roman" panose="02020603050405020304" pitchFamily="18" charset="0"/>
              </a:rPr>
              <a:t>crucial </a:t>
            </a:r>
            <a:r>
              <a:rPr lang="en-US" sz="1800" dirty="0">
                <a:solidFill>
                  <a:srgbClr val="002060"/>
                </a:solidFill>
                <a:latin typeface="Times New Roman" panose="02020603050405020304" pitchFamily="18" charset="0"/>
                <a:cs typeface="Times New Roman" panose="02020603050405020304" pitchFamily="18" charset="0"/>
              </a:rPr>
              <a:t>role to play in promoting digital literacy in the 21st century. </a:t>
            </a:r>
            <a:r>
              <a:rPr lang="en-US" sz="1800" dirty="0" smtClean="0">
                <a:solidFill>
                  <a:srgbClr val="002060"/>
                </a:solidFill>
                <a:latin typeface="Times New Roman" panose="02020603050405020304" pitchFamily="18" charset="0"/>
                <a:cs typeface="Times New Roman" panose="02020603050405020304" pitchFamily="18" charset="0"/>
              </a:rPr>
              <a:t>They provide </a:t>
            </a:r>
            <a:r>
              <a:rPr lang="en-US" sz="1800" dirty="0">
                <a:solidFill>
                  <a:srgbClr val="002060"/>
                </a:solidFill>
                <a:latin typeface="Times New Roman" panose="02020603050405020304" pitchFamily="18" charset="0"/>
                <a:cs typeface="Times New Roman" panose="02020603050405020304" pitchFamily="18" charset="0"/>
              </a:rPr>
              <a:t>access to digital resources, technology training, and programs that help people develop the skills </a:t>
            </a:r>
            <a:r>
              <a:rPr lang="en-US" sz="1800" dirty="0" smtClean="0">
                <a:solidFill>
                  <a:srgbClr val="002060"/>
                </a:solidFill>
                <a:latin typeface="Times New Roman" panose="02020603050405020304" pitchFamily="18" charset="0"/>
                <a:cs typeface="Times New Roman" panose="02020603050405020304" pitchFamily="18" charset="0"/>
              </a:rPr>
              <a:t>they need </a:t>
            </a:r>
            <a:r>
              <a:rPr lang="en-US" sz="1800" dirty="0">
                <a:solidFill>
                  <a:srgbClr val="002060"/>
                </a:solidFill>
                <a:latin typeface="Times New Roman" panose="02020603050405020304" pitchFamily="18" charset="0"/>
                <a:cs typeface="Times New Roman" panose="02020603050405020304" pitchFamily="18" charset="0"/>
              </a:rPr>
              <a:t>to navigate the digital world effectively and ethically.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By </a:t>
            </a:r>
            <a:r>
              <a:rPr lang="en-US" sz="1800" dirty="0">
                <a:solidFill>
                  <a:srgbClr val="002060"/>
                </a:solidFill>
                <a:latin typeface="Times New Roman" panose="02020603050405020304" pitchFamily="18" charset="0"/>
                <a:cs typeface="Times New Roman" panose="02020603050405020304" pitchFamily="18" charset="0"/>
              </a:rPr>
              <a:t>serving as a hub for digital learning and exploration, </a:t>
            </a:r>
            <a:r>
              <a:rPr lang="en-US" sz="1800" dirty="0" smtClean="0">
                <a:solidFill>
                  <a:srgbClr val="002060"/>
                </a:solidFill>
                <a:latin typeface="Times New Roman" panose="02020603050405020304" pitchFamily="18" charset="0"/>
                <a:cs typeface="Times New Roman" panose="02020603050405020304" pitchFamily="18" charset="0"/>
              </a:rPr>
              <a:t>libraries can </a:t>
            </a:r>
            <a:r>
              <a:rPr lang="en-US" sz="1800" dirty="0">
                <a:solidFill>
                  <a:srgbClr val="002060"/>
                </a:solidFill>
                <a:latin typeface="Times New Roman" panose="02020603050405020304" pitchFamily="18" charset="0"/>
                <a:cs typeface="Times New Roman" panose="02020603050405020304" pitchFamily="18" charset="0"/>
              </a:rPr>
              <a:t>help to bridge the digital divide and promote digital inclusion for all. As technology continues to play </a:t>
            </a:r>
            <a:r>
              <a:rPr lang="en-US" sz="1800" dirty="0" smtClean="0">
                <a:solidFill>
                  <a:srgbClr val="002060"/>
                </a:solidFill>
                <a:latin typeface="Times New Roman" panose="02020603050405020304" pitchFamily="18" charset="0"/>
                <a:cs typeface="Times New Roman" panose="02020603050405020304" pitchFamily="18" charset="0"/>
              </a:rPr>
              <a:t>an increasingly </a:t>
            </a:r>
            <a:r>
              <a:rPr lang="en-US" sz="1800" dirty="0">
                <a:solidFill>
                  <a:srgbClr val="002060"/>
                </a:solidFill>
                <a:latin typeface="Times New Roman" panose="02020603050405020304" pitchFamily="18" charset="0"/>
                <a:cs typeface="Times New Roman" panose="02020603050405020304" pitchFamily="18" charset="0"/>
              </a:rPr>
              <a:t>important role in education, the workforce, and everyday life, libraries will remain an </a:t>
            </a:r>
            <a:r>
              <a:rPr lang="en-US" sz="1800" dirty="0" smtClean="0">
                <a:solidFill>
                  <a:srgbClr val="002060"/>
                </a:solidFill>
                <a:latin typeface="Times New Roman" panose="02020603050405020304" pitchFamily="18" charset="0"/>
                <a:cs typeface="Times New Roman" panose="02020603050405020304" pitchFamily="18" charset="0"/>
              </a:rPr>
              <a:t>essential institution </a:t>
            </a:r>
            <a:r>
              <a:rPr lang="en-US" sz="1800" dirty="0">
                <a:solidFill>
                  <a:srgbClr val="002060"/>
                </a:solidFill>
                <a:latin typeface="Times New Roman" panose="02020603050405020304" pitchFamily="18" charset="0"/>
                <a:cs typeface="Times New Roman" panose="02020603050405020304" pitchFamily="18" charset="0"/>
              </a:rPr>
              <a:t>for promoting digital </a:t>
            </a:r>
            <a:r>
              <a:rPr lang="en-US" sz="1800" dirty="0" smtClean="0">
                <a:solidFill>
                  <a:srgbClr val="002060"/>
                </a:solidFill>
                <a:latin typeface="Times New Roman" panose="02020603050405020304" pitchFamily="18" charset="0"/>
                <a:cs typeface="Times New Roman" panose="02020603050405020304" pitchFamily="18" charset="0"/>
              </a:rPr>
              <a:t>literacy </a:t>
            </a:r>
            <a:r>
              <a:rPr lang="en-US" sz="1800" dirty="0">
                <a:solidFill>
                  <a:srgbClr val="002060"/>
                </a:solidFill>
                <a:latin typeface="Times New Roman" panose="02020603050405020304" pitchFamily="18" charset="0"/>
                <a:cs typeface="Times New Roman" panose="02020603050405020304" pitchFamily="18" charset="0"/>
              </a:rPr>
              <a:t>and to help bridging the </a:t>
            </a:r>
            <a:r>
              <a:rPr lang="en-US" sz="1800" dirty="0" smtClean="0">
                <a:solidFill>
                  <a:srgbClr val="002060"/>
                </a:solidFill>
                <a:latin typeface="Times New Roman" panose="02020603050405020304" pitchFamily="18" charset="0"/>
                <a:cs typeface="Times New Roman" panose="02020603050405020304" pitchFamily="18" charset="0"/>
              </a:rPr>
              <a:t>gap of </a:t>
            </a:r>
            <a:r>
              <a:rPr lang="en-US" sz="1800" dirty="0">
                <a:solidFill>
                  <a:srgbClr val="002060"/>
                </a:solidFill>
                <a:latin typeface="Times New Roman" panose="02020603050405020304" pitchFamily="18" charset="0"/>
                <a:cs typeface="Times New Roman" panose="02020603050405020304" pitchFamily="18" charset="0"/>
              </a:rPr>
              <a:t>the digital divide and ensure that everyone has access to the tools and resources </a:t>
            </a:r>
            <a:r>
              <a:rPr lang="en-US" sz="1800" dirty="0" smtClean="0">
                <a:solidFill>
                  <a:srgbClr val="002060"/>
                </a:solidFill>
                <a:latin typeface="Times New Roman" panose="02020603050405020304" pitchFamily="18" charset="0"/>
                <a:cs typeface="Times New Roman" panose="02020603050405020304" pitchFamily="18" charset="0"/>
              </a:rPr>
              <a:t>they need </a:t>
            </a:r>
            <a:r>
              <a:rPr lang="en-US" sz="1800" dirty="0">
                <a:solidFill>
                  <a:srgbClr val="002060"/>
                </a:solidFill>
                <a:latin typeface="Times New Roman" panose="02020603050405020304" pitchFamily="18" charset="0"/>
                <a:cs typeface="Times New Roman" panose="02020603050405020304" pitchFamily="18" charset="0"/>
              </a:rPr>
              <a:t>to develop their digital literacy </a:t>
            </a:r>
            <a:r>
              <a:rPr lang="en-US" sz="1800" dirty="0" smtClean="0">
                <a:solidFill>
                  <a:srgbClr val="002060"/>
                </a:solidFill>
                <a:latin typeface="Times New Roman" panose="02020603050405020304" pitchFamily="18" charset="0"/>
                <a:cs typeface="Times New Roman" panose="02020603050405020304" pitchFamily="18" charset="0"/>
              </a:rPr>
              <a:t>skills</a:t>
            </a:r>
            <a:r>
              <a:rPr lang="en-US" sz="1800" dirty="0">
                <a:solidFill>
                  <a:srgbClr val="002060"/>
                </a:solidFill>
                <a:latin typeface="Times New Roman" panose="02020603050405020304" pitchFamily="18" charset="0"/>
                <a:cs typeface="Times New Roman" panose="02020603050405020304" pitchFamily="18" charset="0"/>
              </a:rPr>
              <a:t>.</a:t>
            </a:r>
            <a:endParaRPr lang="en-IN" sz="1800" dirty="0">
              <a:solidFill>
                <a:srgbClr val="00206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215661" y="1019909"/>
            <a:ext cx="2804746" cy="461665"/>
          </a:xfrm>
          <a:prstGeom prst="rect">
            <a:avLst/>
          </a:prstGeom>
          <a:noFill/>
        </p:spPr>
        <p:txBody>
          <a:bodyPr wrap="square" rtlCol="0">
            <a:spAutoFit/>
          </a:bodyPr>
          <a:lstStyle/>
          <a:p>
            <a:r>
              <a:rPr lang="en-IN" sz="2400" b="1" dirty="0" smtClean="0">
                <a:solidFill>
                  <a:srgbClr val="002060"/>
                </a:solidFill>
                <a:latin typeface="Times New Roman" panose="02020603050405020304" pitchFamily="18" charset="0"/>
                <a:cs typeface="Times New Roman" panose="02020603050405020304" pitchFamily="18" charset="0"/>
              </a:rPr>
              <a:t>Conclusion</a:t>
            </a:r>
            <a:endParaRPr lang="en-IN" sz="24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39526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301</TotalTime>
  <Words>1150</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Corbel</vt:lpstr>
      <vt:lpstr>Courier New</vt:lpstr>
      <vt:lpstr>Times New Roman</vt:lpstr>
      <vt:lpstr>Parallax</vt:lpstr>
      <vt:lpstr>Digital Literacy and Inclusion: Role of Libraries to Bridge Digital Divide </vt:lpstr>
      <vt:lpstr>Introduction</vt:lpstr>
      <vt:lpstr>     Digital Divide</vt:lpstr>
      <vt:lpstr>           Root Causes of digital divide </vt:lpstr>
      <vt:lpstr>              Digital literacy and inclusion</vt:lpstr>
      <vt:lpstr>Role of libraries</vt:lpstr>
      <vt:lpstr>Role of libraries</vt:lpstr>
      <vt:lpstr>       Indian scenario</vt:lpstr>
      <vt:lpstr>       In the 21st century, digital literacy has become a necessity for success in almost every area of life. Libraries have a crucial role to play in promoting digital literacy in the 21st century. They provide access to digital resources, technology training, and programs that help people develop the skills they need to navigate the digital world effectively and ethically.   By serving as a hub for digital learning and exploration, libraries can help to bridge the digital divide and promote digital inclusion for all. As technology continues to play an increasingly important role in education, the workforce, and everyday life, libraries will remain an essential institution for promoting digital literacy and to help bridging the gap of the digital divide and ensure that everyone has access to the tools and resources they need to develop their digital literacy skills.</vt:lpstr>
      <vt:lpstr>References </vt:lpstr>
      <vt:lpstr>Thank you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divide</dc:title>
  <dc:creator>ABC</dc:creator>
  <cp:lastModifiedBy>ABC</cp:lastModifiedBy>
  <cp:revision>140</cp:revision>
  <dcterms:created xsi:type="dcterms:W3CDTF">2024-11-13T18:29:40Z</dcterms:created>
  <dcterms:modified xsi:type="dcterms:W3CDTF">2024-11-13T23:32:49Z</dcterms:modified>
</cp:coreProperties>
</file>