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4" r:id="rId6"/>
    <p:sldId id="265" r:id="rId7"/>
    <p:sldId id="262" r:id="rId8"/>
    <p:sldId id="266" r:id="rId9"/>
    <p:sldId id="267" r:id="rId10"/>
    <p:sldId id="263"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11/28/2024</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CFDF51-6F19-4A96-BE6F-9F5B2CB2750F}"/>
              </a:ext>
            </a:extLst>
          </p:cNvPr>
          <p:cNvSpPr>
            <a:spLocks noGrp="1"/>
          </p:cNvSpPr>
          <p:nvPr>
            <p:ph type="ctrTitle"/>
          </p:nvPr>
        </p:nvSpPr>
        <p:spPr>
          <a:xfrm>
            <a:off x="2873405" y="1882065"/>
            <a:ext cx="6445189" cy="1036545"/>
          </a:xfrm>
        </p:spPr>
        <p:txBody>
          <a:bodyPr/>
          <a:lstStyle/>
          <a:p>
            <a:pPr algn="ctr">
              <a:lnSpc>
                <a:spcPct val="107000"/>
              </a:lnSpc>
              <a:spcAft>
                <a:spcPts val="800"/>
              </a:spcAft>
            </a:pPr>
            <a:r>
              <a:rPr lang="en-IN" sz="1800" b="1" i="1" dirty="0">
                <a:effectLst/>
                <a:latin typeface="Times New Roman" panose="02020603050405020304" pitchFamily="18" charset="0"/>
                <a:ea typeface="Calibri" panose="020F0502020204030204" pitchFamily="34" charset="0"/>
                <a:cs typeface="Times New Roman" panose="02020603050405020304" pitchFamily="18" charset="0"/>
              </a:rPr>
              <a:t>E–PG </a:t>
            </a:r>
            <a:r>
              <a:rPr lang="en-IN" sz="1800" b="1" i="1" dirty="0" err="1">
                <a:effectLst/>
                <a:latin typeface="Times New Roman" panose="02020603050405020304" pitchFamily="18" charset="0"/>
                <a:ea typeface="Calibri" panose="020F0502020204030204" pitchFamily="34" charset="0"/>
                <a:cs typeface="Times New Roman" panose="02020603050405020304" pitchFamily="18" charset="0"/>
              </a:rPr>
              <a:t>Pathshala</a:t>
            </a:r>
            <a:r>
              <a:rPr lang="en-IN" sz="1800" b="1" i="1" dirty="0">
                <a:effectLst/>
                <a:latin typeface="Times New Roman" panose="02020603050405020304" pitchFamily="18" charset="0"/>
                <a:ea typeface="Calibri" panose="020F0502020204030204" pitchFamily="34" charset="0"/>
                <a:cs typeface="Times New Roman" panose="02020603050405020304" pitchFamily="18" charset="0"/>
              </a:rPr>
              <a:t>: an important gateway of curriculum based online resources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xmlns="" id="{480AC39B-FD6D-4BB2-B460-2E0E6C1FA2A7}"/>
              </a:ext>
            </a:extLst>
          </p:cNvPr>
          <p:cNvSpPr>
            <a:spLocks noGrp="1"/>
          </p:cNvSpPr>
          <p:nvPr>
            <p:ph type="subTitle" idx="1"/>
          </p:nvPr>
        </p:nvSpPr>
        <p:spPr/>
        <p:txBody>
          <a:bodyPr/>
          <a:lstStyle/>
          <a:p>
            <a:pPr algn="ctr">
              <a:lnSpc>
                <a:spcPct val="107000"/>
              </a:lnSpc>
              <a:spcAft>
                <a:spcPts val="800"/>
              </a:spcAft>
            </a:pPr>
            <a:r>
              <a:rPr lang="en-IN" sz="1800" i="1" smtClean="0">
                <a:effectLst/>
                <a:latin typeface="Times New Roman" panose="02020603050405020304" pitchFamily="18" charset="0"/>
                <a:ea typeface="Calibri" panose="020F0502020204030204" pitchFamily="34" charset="0"/>
                <a:cs typeface="Times New Roman" panose="02020603050405020304" pitchFamily="18" charset="0"/>
              </a:rPr>
              <a:t>Dr. Paramita</a:t>
            </a:r>
            <a:r>
              <a:rPr lang="en-IN" sz="1800"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Sen</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Librarian,</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800" i="1" dirty="0" err="1">
                <a:effectLst/>
                <a:latin typeface="Times New Roman" panose="02020603050405020304" pitchFamily="18" charset="0"/>
                <a:ea typeface="Calibri" panose="020F0502020204030204" pitchFamily="34" charset="0"/>
                <a:cs typeface="Times New Roman" panose="02020603050405020304" pitchFamily="18" charset="0"/>
              </a:rPr>
              <a:t>Chandraketugarh</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i="1" dirty="0" err="1">
                <a:effectLst/>
                <a:latin typeface="Times New Roman" panose="02020603050405020304" pitchFamily="18" charset="0"/>
                <a:ea typeface="Calibri" panose="020F0502020204030204" pitchFamily="34" charset="0"/>
                <a:cs typeface="Times New Roman" panose="02020603050405020304" pitchFamily="18" charset="0"/>
              </a:rPr>
              <a:t>Sahidullah</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 Smriti </a:t>
            </a:r>
            <a:r>
              <a:rPr lang="en-IN" sz="1800" i="1" dirty="0" err="1">
                <a:effectLst/>
                <a:latin typeface="Times New Roman" panose="02020603050405020304" pitchFamily="18" charset="0"/>
                <a:ea typeface="Calibri" panose="020F0502020204030204" pitchFamily="34" charset="0"/>
                <a:cs typeface="Times New Roman" panose="02020603050405020304" pitchFamily="18" charset="0"/>
              </a:rPr>
              <a:t>Mahavidyalaya</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i="1" dirty="0" err="1">
                <a:effectLst/>
                <a:latin typeface="Times New Roman" panose="02020603050405020304" pitchFamily="18" charset="0"/>
                <a:ea typeface="Calibri" panose="020F0502020204030204" pitchFamily="34" charset="0"/>
                <a:cs typeface="Times New Roman" panose="02020603050405020304" pitchFamily="18" charset="0"/>
              </a:rPr>
              <a:t>Berachampa</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3498589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3B03A2-D7B8-45FA-B98B-0A2C8A407309}"/>
              </a:ext>
            </a:extLst>
          </p:cNvPr>
          <p:cNvSpPr>
            <a:spLocks noGrp="1"/>
          </p:cNvSpPr>
          <p:nvPr>
            <p:ph type="title"/>
          </p:nvPr>
        </p:nvSpPr>
        <p:spPr>
          <a:xfrm>
            <a:off x="913793" y="1399715"/>
            <a:ext cx="10353761" cy="482352"/>
          </a:xfrm>
        </p:spPr>
        <p:txBody>
          <a:bodyPr>
            <a:normAutofit fontScale="90000"/>
          </a:bodyPr>
          <a:lstStyle/>
          <a:p>
            <a:r>
              <a:rPr lang="en-IN" sz="2800" b="1" dirty="0">
                <a:effectLst/>
                <a:latin typeface="Times New Roman" panose="02020603050405020304" pitchFamily="18" charset="0"/>
                <a:ea typeface="Calibri" panose="020F0502020204030204" pitchFamily="34" charset="0"/>
                <a:cs typeface="Times New Roman" panose="02020603050405020304" pitchFamily="18" charset="0"/>
              </a:rPr>
              <a:t>Facilities provided by E-PG </a:t>
            </a:r>
            <a:r>
              <a:rPr lang="en-IN" sz="2800" b="1" dirty="0" err="1">
                <a:effectLst/>
                <a:latin typeface="Times New Roman" panose="02020603050405020304" pitchFamily="18" charset="0"/>
                <a:ea typeface="Calibri" panose="020F0502020204030204" pitchFamily="34" charset="0"/>
                <a:cs typeface="Times New Roman" panose="02020603050405020304" pitchFamily="18" charset="0"/>
              </a:rPr>
              <a:t>Pathshala</a:t>
            </a:r>
            <a:r>
              <a:rPr lang="en-IN" sz="3600" dirty="0">
                <a:effectLst/>
                <a:latin typeface="Calibri" panose="020F0502020204030204" pitchFamily="34" charset="0"/>
                <a:ea typeface="Calibri" panose="020F0502020204030204" pitchFamily="34" charset="0"/>
                <a:cs typeface="Times New Roman" panose="02020603050405020304" pitchFamily="18" charset="0"/>
              </a:rPr>
              <a:t/>
            </a:r>
            <a:br>
              <a:rPr lang="en-IN" sz="36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5213DD70-6ECB-4D3B-BB29-EF62EBAB6E1E}"/>
              </a:ext>
            </a:extLst>
          </p:cNvPr>
          <p:cNvSpPr>
            <a:spLocks noGrp="1"/>
          </p:cNvSpPr>
          <p:nvPr>
            <p:ph idx="1"/>
          </p:nvPr>
        </p:nvSpPr>
        <p:spPr/>
        <p:txBody>
          <a:bodyPr>
            <a:normAutofit fontScale="92500" lnSpcReduction="20000"/>
          </a:bodyPr>
          <a:lstStyle/>
          <a:p>
            <a:pPr marL="228600" algn="just">
              <a:lnSpc>
                <a:spcPct val="150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The students, teachers, educators can access e-books through multiple technology platforms like mobile phones and tablets and from the web through laptops and desktops (as Flipbook).</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For the students it provides access to the e-textbooks, provide access to graded learning materials like Supplementary books and audios, videos, interactives, images, maps, question banks, etc.</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For the teachers also it provides Access to e-textbooks for all classes, access teaching instructions and source books, help students to achieve expected learning outcomes, access policy documents, reports of Committees, NCFs, Syllabus and other resources to support student learning. The teachers contribute to periodicals &amp; journals. They can also access audios, videos, interactives, images, maps, question banks, etc. It also provides facilities to the educators and parents also.</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3919232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6E76D6-7FC6-4368-8904-BB21F8283D6A}"/>
              </a:ext>
            </a:extLst>
          </p:cNvPr>
          <p:cNvSpPr>
            <a:spLocks noGrp="1"/>
          </p:cNvSpPr>
          <p:nvPr>
            <p:ph type="title"/>
          </p:nvPr>
        </p:nvSpPr>
        <p:spPr>
          <a:xfrm>
            <a:off x="842774" y="1195526"/>
            <a:ext cx="10353761" cy="606641"/>
          </a:xfrm>
        </p:spPr>
        <p:txBody>
          <a:bodyPr>
            <a:normAutofit fontScale="90000"/>
          </a:bodyPr>
          <a:lstStyle/>
          <a:p>
            <a:r>
              <a:rPr lang="en-IN" sz="3600" b="1" kern="1400" cap="small" dirty="0">
                <a:effectLst/>
                <a:latin typeface="Times New Roman" panose="02020603050405020304" pitchFamily="18" charset="0"/>
                <a:ea typeface="Times New Roman" panose="02020603050405020304" pitchFamily="18" charset="0"/>
                <a:cs typeface="Times New Roman" panose="02020603050405020304" pitchFamily="18" charset="0"/>
              </a:rPr>
              <a:t>CONCLUSION</a:t>
            </a:r>
            <a:r>
              <a:rPr lang="en-IN" sz="3600" dirty="0">
                <a:effectLst/>
                <a:latin typeface="Calibri" panose="020F0502020204030204" pitchFamily="34" charset="0"/>
                <a:ea typeface="Calibri" panose="020F0502020204030204" pitchFamily="34" charset="0"/>
                <a:cs typeface="Times New Roman" panose="02020603050405020304" pitchFamily="18" charset="0"/>
              </a:rPr>
              <a:t/>
            </a:r>
            <a:br>
              <a:rPr lang="en-IN" sz="36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19BB5763-2B0F-4A0E-90C0-BEB7DC46A7D7}"/>
              </a:ext>
            </a:extLst>
          </p:cNvPr>
          <p:cNvSpPr>
            <a:spLocks noGrp="1"/>
          </p:cNvSpPr>
          <p:nvPr>
            <p:ph idx="1"/>
          </p:nvPr>
        </p:nvSpPr>
        <p:spPr>
          <a:xfrm>
            <a:off x="1615735" y="2096064"/>
            <a:ext cx="9651821" cy="3695136"/>
          </a:xfrm>
        </p:spPr>
        <p:txBody>
          <a:bodyPr/>
          <a:lstStyle/>
          <a:p>
            <a:pPr marL="0" indent="0" algn="just">
              <a:lnSpc>
                <a:spcPct val="150000"/>
              </a:lnSpc>
              <a:spcAft>
                <a:spcPts val="800"/>
              </a:spcAft>
              <a:buNone/>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Here in this report I have tried to depict e-PG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Pathshala</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with its facilities, courses and advantages. At present, we have many e-learning platforms in India but there is lack of awareness among learners, so they are not able to get the benefits from it. e-PG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Pathshala</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is an effective and integrated portal for postgraduate education. In conclusion, this report states that NME-ICT has taken a revolutionary step for enhancing the quality of education with learning portal e-PG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Pathshala</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It needs certain improvisation and proper promotion to develop a nation through such platform independent qualitative education.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xmlns="" val="215943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F357F7-4BAB-4776-A0D2-E2A51C8A29AB}"/>
              </a:ext>
            </a:extLst>
          </p:cNvPr>
          <p:cNvSpPr>
            <a:spLocks noGrp="1"/>
          </p:cNvSpPr>
          <p:nvPr>
            <p:ph type="title"/>
          </p:nvPr>
        </p:nvSpPr>
        <p:spPr/>
        <p:txBody>
          <a:bodyPr/>
          <a:lstStyle/>
          <a:p>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References</a:t>
            </a:r>
            <a:r>
              <a:rPr lang="en-IN" sz="1800" dirty="0">
                <a:effectLst/>
                <a:latin typeface="Calibri" panose="020F0502020204030204" pitchFamily="34" charset="0"/>
                <a:ea typeface="Calibri" panose="020F0502020204030204" pitchFamily="34" charset="0"/>
                <a:cs typeface="Times New Roman" panose="02020603050405020304" pitchFamily="18" charset="0"/>
              </a:rPr>
              <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xmlns="" id="{8DEA9AB8-7C68-4AF0-9A29-C1EE12D8A5D9}"/>
              </a:ext>
            </a:extLst>
          </p:cNvPr>
          <p:cNvSpPr>
            <a:spLocks noGrp="1"/>
          </p:cNvSpPr>
          <p:nvPr>
            <p:ph idx="1"/>
          </p:nvPr>
        </p:nvSpPr>
        <p:spPr>
          <a:xfrm>
            <a:off x="913795" y="1935921"/>
            <a:ext cx="10353762" cy="3855279"/>
          </a:xfrm>
        </p:spPr>
        <p:txBody>
          <a:bodyPr>
            <a:normAutofit lnSpcReduction="10000"/>
          </a:bodyPr>
          <a:lstStyle/>
          <a:p>
            <a:pPr algn="just">
              <a:lnSpc>
                <a:spcPct val="107000"/>
              </a:lnSpc>
              <a:spcAft>
                <a:spcPts val="800"/>
              </a:spcAft>
            </a:pP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Bhushan,Aditi</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&amp; Kumar, Priya Ranjan(2018).</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Role of Indian Government Portal e-PG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Pathshala</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in Digital Literacy. Retrieved on 28.09.2021 from https://www.researchgate.net/publication/328466381_Role_of_Indian_Government_Portal_e-PG_Pathshala_in_Digital_Literacy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90170">
              <a:lnSpc>
                <a:spcPct val="150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Digital Learning. (2008, March 7). 11th Five Year Plan India's Education Plan. Retrieved on 28.09. 2021, from http://digitallearning.eletsonline.com/2008/03/11th-five-year-plan-india%E2%80%99s-education-plan/</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E-PG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Pathshala</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(n.d.).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A Gateway to All Postgraduate Courses</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Retrieved on 28.09.2021, from https://epgp.inflibnet.ac.in/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xmlns="" val="2887068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4FB0FD-CFB0-4B10-A6DF-7416D6B22A7F}"/>
              </a:ext>
            </a:extLst>
          </p:cNvPr>
          <p:cNvSpPr>
            <a:spLocks noGrp="1"/>
          </p:cNvSpPr>
          <p:nvPr>
            <p:ph type="title"/>
          </p:nvPr>
        </p:nvSpPr>
        <p:spPr>
          <a:xfrm>
            <a:off x="736242" y="254493"/>
            <a:ext cx="10353761" cy="1032769"/>
          </a:xfrm>
        </p:spPr>
        <p:txBody>
          <a:bodyPr>
            <a:normAutofit/>
          </a:bodyPr>
          <a:lstStyle/>
          <a:p>
            <a:r>
              <a:rPr lang="en-US" sz="2800" dirty="0"/>
              <a:t>Introduction</a:t>
            </a:r>
            <a:endParaRPr lang="en-IN" sz="2800" dirty="0"/>
          </a:p>
        </p:txBody>
      </p:sp>
      <p:sp>
        <p:nvSpPr>
          <p:cNvPr id="3" name="Content Placeholder 2">
            <a:extLst>
              <a:ext uri="{FF2B5EF4-FFF2-40B4-BE49-F238E27FC236}">
                <a16:creationId xmlns:a16="http://schemas.microsoft.com/office/drawing/2014/main" xmlns="" id="{B4ECAD79-38D6-4C18-9D4B-D28E086F49BB}"/>
              </a:ext>
            </a:extLst>
          </p:cNvPr>
          <p:cNvSpPr>
            <a:spLocks noGrp="1"/>
          </p:cNvSpPr>
          <p:nvPr>
            <p:ph idx="1"/>
          </p:nvPr>
        </p:nvSpPr>
        <p:spPr>
          <a:xfrm>
            <a:off x="2050742" y="1483505"/>
            <a:ext cx="8637973" cy="3695136"/>
          </a:xfrm>
        </p:spPr>
        <p:txBody>
          <a:bodyPr>
            <a:normAutofit fontScale="25000" lnSpcReduction="20000"/>
          </a:bodyPr>
          <a:lstStyle/>
          <a:p>
            <a:pPr marL="0" indent="0">
              <a:buNone/>
            </a:pPr>
            <a:r>
              <a:rPr lang="en-IN" sz="7200" dirty="0">
                <a:solidFill>
                  <a:schemeClr val="tx1">
                    <a:lumMod val="9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E-PG </a:t>
            </a:r>
            <a:r>
              <a:rPr lang="en-IN" sz="7200" dirty="0" err="1">
                <a:solidFill>
                  <a:schemeClr val="tx1">
                    <a:lumMod val="9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pathshala</a:t>
            </a:r>
            <a:r>
              <a:rPr lang="en-IN" sz="7200" dirty="0">
                <a:solidFill>
                  <a:schemeClr val="tx1">
                    <a:lumMod val="9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is an initiative of the MHRD under the National Mission on Education through ICT being executed by the UGC. </a:t>
            </a:r>
          </a:p>
          <a:p>
            <a:pPr marL="228600" algn="just">
              <a:lnSpc>
                <a:spcPct val="150000"/>
              </a:lnSpc>
              <a:spcAft>
                <a:spcPts val="800"/>
              </a:spcAft>
            </a:pPr>
            <a:r>
              <a:rPr lang="en-IN" sz="7200" dirty="0">
                <a:effectLst/>
                <a:latin typeface="Times New Roman" panose="02020603050405020304" pitchFamily="18" charset="0"/>
                <a:ea typeface="Times New Roman" panose="02020603050405020304" pitchFamily="18" charset="0"/>
                <a:cs typeface="Times New Roman" panose="02020603050405020304" pitchFamily="18" charset="0"/>
              </a:rPr>
              <a:t>It consists of more than 70 subjects </a:t>
            </a:r>
            <a:r>
              <a:rPr lang="en-IN" sz="7200" dirty="0">
                <a:effectLst/>
                <a:latin typeface="Times New Roman" panose="02020603050405020304" pitchFamily="18" charset="0"/>
                <a:ea typeface="Calibri" panose="020F0502020204030204" pitchFamily="34" charset="0"/>
                <a:cs typeface="Times New Roman" panose="02020603050405020304" pitchFamily="18" charset="0"/>
              </a:rPr>
              <a:t>across all disciplines of social sciences, arts, fine arts and humanities, natural and mathematical sciences</a:t>
            </a:r>
            <a:r>
              <a:rPr lang="en-IN" sz="7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228600" algn="just">
              <a:lnSpc>
                <a:spcPct val="150000"/>
              </a:lnSpc>
              <a:spcAft>
                <a:spcPts val="800"/>
              </a:spcAft>
            </a:pPr>
            <a:r>
              <a:rPr lang="en-IN" sz="7200" dirty="0">
                <a:effectLst/>
                <a:latin typeface="Times New Roman" panose="02020603050405020304" pitchFamily="18" charset="0"/>
                <a:ea typeface="Times New Roman" panose="02020603050405020304" pitchFamily="18" charset="0"/>
                <a:cs typeface="Times New Roman" panose="02020603050405020304" pitchFamily="18" charset="0"/>
              </a:rPr>
              <a:t>20000+ e-texts, </a:t>
            </a:r>
          </a:p>
          <a:p>
            <a:pPr marL="228600" algn="just">
              <a:lnSpc>
                <a:spcPct val="150000"/>
              </a:lnSpc>
              <a:spcAft>
                <a:spcPts val="800"/>
              </a:spcAft>
            </a:pPr>
            <a:r>
              <a:rPr lang="en-IN" sz="7200" dirty="0">
                <a:effectLst/>
                <a:latin typeface="Times New Roman" panose="02020603050405020304" pitchFamily="18" charset="0"/>
                <a:ea typeface="Times New Roman" panose="02020603050405020304" pitchFamily="18" charset="0"/>
                <a:cs typeface="Times New Roman" panose="02020603050405020304" pitchFamily="18" charset="0"/>
              </a:rPr>
              <a:t>19000+ videos, </a:t>
            </a:r>
          </a:p>
          <a:p>
            <a:pPr marL="228600" algn="just">
              <a:lnSpc>
                <a:spcPct val="150000"/>
              </a:lnSpc>
              <a:spcAft>
                <a:spcPts val="800"/>
              </a:spcAft>
            </a:pPr>
            <a:r>
              <a:rPr lang="en-IN" sz="7200" dirty="0">
                <a:effectLst/>
                <a:latin typeface="Times New Roman" panose="02020603050405020304" pitchFamily="18" charset="0"/>
                <a:ea typeface="Times New Roman" panose="02020603050405020304" pitchFamily="18" charset="0"/>
                <a:cs typeface="Times New Roman" panose="02020603050405020304" pitchFamily="18" charset="0"/>
              </a:rPr>
              <a:t>3200+ experts, </a:t>
            </a:r>
          </a:p>
          <a:p>
            <a:pPr marL="228600" algn="just">
              <a:lnSpc>
                <a:spcPct val="150000"/>
              </a:lnSpc>
              <a:spcAft>
                <a:spcPts val="800"/>
              </a:spcAft>
            </a:pPr>
            <a:r>
              <a:rPr lang="en-IN" sz="7200" dirty="0">
                <a:effectLst/>
                <a:latin typeface="Times New Roman" panose="02020603050405020304" pitchFamily="18" charset="0"/>
                <a:ea typeface="Times New Roman" panose="02020603050405020304" pitchFamily="18" charset="0"/>
                <a:cs typeface="Times New Roman" panose="02020603050405020304" pitchFamily="18" charset="0"/>
              </a:rPr>
              <a:t>30000+ quiz. </a:t>
            </a:r>
          </a:p>
          <a:p>
            <a:pPr marL="228600" algn="just">
              <a:lnSpc>
                <a:spcPct val="150000"/>
              </a:lnSpc>
              <a:spcAft>
                <a:spcPts val="800"/>
              </a:spcAft>
            </a:pPr>
            <a:r>
              <a:rPr lang="en-IN" sz="7200" dirty="0">
                <a:effectLst/>
                <a:latin typeface="Times New Roman" panose="02020603050405020304" pitchFamily="18" charset="0"/>
                <a:ea typeface="Times New Roman" panose="02020603050405020304" pitchFamily="18" charset="0"/>
                <a:cs typeface="Times New Roman" panose="02020603050405020304" pitchFamily="18" charset="0"/>
              </a:rPr>
              <a:t>More than one crore visitors since March, 2014.</a:t>
            </a:r>
            <a:endParaRPr lang="en-IN" sz="7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xmlns="" val="898239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9B4EE8-77F6-4768-80B4-D6F2060C2C38}"/>
              </a:ext>
            </a:extLst>
          </p:cNvPr>
          <p:cNvSpPr>
            <a:spLocks noGrp="1"/>
          </p:cNvSpPr>
          <p:nvPr>
            <p:ph type="ctrTitle"/>
          </p:nvPr>
        </p:nvSpPr>
        <p:spPr>
          <a:xfrm>
            <a:off x="1595269" y="1122363"/>
            <a:ext cx="9001462" cy="901746"/>
          </a:xfrm>
        </p:spPr>
        <p:txBody>
          <a:bodyPr>
            <a:normAutofit/>
          </a:bodyPr>
          <a:lstStyle/>
          <a:p>
            <a:r>
              <a:rPr lang="en-IN" sz="2400" b="1" dirty="0">
                <a:effectLst/>
                <a:latin typeface="Times New Roman" panose="02020603050405020304" pitchFamily="18" charset="0"/>
                <a:ea typeface="Times New Roman" panose="02020603050405020304" pitchFamily="18" charset="0"/>
              </a:rPr>
              <a:t>The e-Content Modules of E-PG </a:t>
            </a:r>
            <a:r>
              <a:rPr lang="en-IN" sz="2400" b="1" dirty="0" err="1">
                <a:effectLst/>
                <a:latin typeface="Times New Roman" panose="02020603050405020304" pitchFamily="18" charset="0"/>
                <a:ea typeface="Times New Roman" panose="02020603050405020304" pitchFamily="18" charset="0"/>
              </a:rPr>
              <a:t>Pathshala</a:t>
            </a:r>
            <a:endParaRPr lang="en-IN" sz="2400" dirty="0"/>
          </a:p>
        </p:txBody>
      </p:sp>
      <p:sp>
        <p:nvSpPr>
          <p:cNvPr id="3" name="Subtitle 2">
            <a:extLst>
              <a:ext uri="{FF2B5EF4-FFF2-40B4-BE49-F238E27FC236}">
                <a16:creationId xmlns:a16="http://schemas.microsoft.com/office/drawing/2014/main" xmlns="" id="{83232295-CD6E-4A0F-BA18-0A80C3ECC7F4}"/>
              </a:ext>
            </a:extLst>
          </p:cNvPr>
          <p:cNvSpPr>
            <a:spLocks noGrp="1"/>
          </p:cNvSpPr>
          <p:nvPr>
            <p:ph type="subTitle" idx="1"/>
          </p:nvPr>
        </p:nvSpPr>
        <p:spPr>
          <a:xfrm>
            <a:off x="1692923" y="2929632"/>
            <a:ext cx="9001462" cy="1642369"/>
          </a:xfrm>
        </p:spPr>
        <p:txBody>
          <a:bodyPr>
            <a:normAutofit/>
          </a:bodyPr>
          <a:lstStyle/>
          <a:p>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Quadrant-I - (e-Tutorial):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Quadrant 1</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is e-text</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which comprises of Textual</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Document, PDF / e-Books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illustration, video demonstrations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documents. It contains Video and Audio Content in an organized form, Animation, Simulations, video demonstrations, Virtual Labs, etc, along with the transcription of the video.</a:t>
            </a:r>
          </a:p>
          <a:p>
            <a:endParaRPr lang="en-IN" dirty="0"/>
          </a:p>
        </p:txBody>
      </p:sp>
    </p:spTree>
    <p:extLst>
      <p:ext uri="{BB962C8B-B14F-4D97-AF65-F5344CB8AC3E}">
        <p14:creationId xmlns:p14="http://schemas.microsoft.com/office/powerpoint/2010/main" xmlns="" val="323001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D4A8BB-5BA3-4E91-AAB3-8846E5483A48}"/>
              </a:ext>
            </a:extLst>
          </p:cNvPr>
          <p:cNvSpPr>
            <a:spLocks noGrp="1"/>
          </p:cNvSpPr>
          <p:nvPr>
            <p:ph type="ctrTitle"/>
          </p:nvPr>
        </p:nvSpPr>
        <p:spPr>
          <a:xfrm>
            <a:off x="1595269" y="1122363"/>
            <a:ext cx="9001462" cy="883990"/>
          </a:xfrm>
        </p:spPr>
        <p:txBody>
          <a:bodyPr>
            <a:normAutofit/>
          </a:bodyPr>
          <a:lstStyle/>
          <a:p>
            <a:r>
              <a:rPr lang="en-IN" sz="2000" b="1" dirty="0">
                <a:effectLst/>
                <a:latin typeface="Times New Roman" panose="02020603050405020304" pitchFamily="18" charset="0"/>
                <a:ea typeface="Times New Roman" panose="02020603050405020304" pitchFamily="18" charset="0"/>
              </a:rPr>
              <a:t>The e-Content Modules of E-PG </a:t>
            </a:r>
            <a:r>
              <a:rPr lang="en-IN" sz="2000" b="1" dirty="0" err="1">
                <a:effectLst/>
                <a:latin typeface="Times New Roman" panose="02020603050405020304" pitchFamily="18" charset="0"/>
                <a:ea typeface="Times New Roman" panose="02020603050405020304" pitchFamily="18" charset="0"/>
              </a:rPr>
              <a:t>Pathshala</a:t>
            </a:r>
            <a:endParaRPr lang="en-IN" sz="2000" dirty="0"/>
          </a:p>
        </p:txBody>
      </p:sp>
      <p:sp>
        <p:nvSpPr>
          <p:cNvPr id="3" name="Subtitle 2">
            <a:extLst>
              <a:ext uri="{FF2B5EF4-FFF2-40B4-BE49-F238E27FC236}">
                <a16:creationId xmlns:a16="http://schemas.microsoft.com/office/drawing/2014/main" xmlns="" id="{E670A9D6-9B67-475A-9093-49B69CACEABA}"/>
              </a:ext>
            </a:extLst>
          </p:cNvPr>
          <p:cNvSpPr>
            <a:spLocks noGrp="1"/>
          </p:cNvSpPr>
          <p:nvPr>
            <p:ph type="subTitle" idx="1"/>
          </p:nvPr>
        </p:nvSpPr>
        <p:spPr>
          <a:xfrm>
            <a:off x="1595269" y="2618913"/>
            <a:ext cx="9001462" cy="2638887"/>
          </a:xfrm>
        </p:spPr>
        <p:txBody>
          <a:bodyPr>
            <a:normAutofit/>
          </a:bodyPr>
          <a:lstStyle/>
          <a:p>
            <a:r>
              <a:rPr lang="en-IN" sz="1800" b="1" dirty="0">
                <a:effectLst/>
                <a:latin typeface="Tahoma" panose="020B0604030504040204" pitchFamily="34" charset="0"/>
                <a:ea typeface="Calibri" panose="020F0502020204030204" pitchFamily="34" charset="0"/>
                <a:cs typeface="Times New Roman" panose="02020603050405020304" pitchFamily="18" charset="0"/>
              </a:rPr>
              <a:t>Quadrant-II - (e-Content)</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It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is e-tutorial Video and</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Audio Content in an organised</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form, Animation, Simulations,</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Virtual Labs.</a:t>
            </a:r>
            <a:r>
              <a:rPr lang="en-IN" sz="1800" dirty="0">
                <a:effectLst/>
                <a:latin typeface="Tahoma" panose="020B0604030504040204" pitchFamily="34" charset="0"/>
                <a:ea typeface="Calibri" panose="020F0502020204030204" pitchFamily="34"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It contains self-instructional materials, e-Books, illustrations, case studies, presentations, web resources, related Links, open-source content on internet, video, case studies, books including e-books, research papers &amp; journals, historical development of the subject, Articles, etc.</a:t>
            </a:r>
          </a:p>
          <a:p>
            <a:endParaRPr lang="en-IN" dirty="0"/>
          </a:p>
        </p:txBody>
      </p:sp>
    </p:spTree>
    <p:extLst>
      <p:ext uri="{BB962C8B-B14F-4D97-AF65-F5344CB8AC3E}">
        <p14:creationId xmlns:p14="http://schemas.microsoft.com/office/powerpoint/2010/main" xmlns="" val="948651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551D27-A0FB-4C51-A042-EA97B7986CCB}"/>
              </a:ext>
            </a:extLst>
          </p:cNvPr>
          <p:cNvSpPr>
            <a:spLocks noGrp="1"/>
          </p:cNvSpPr>
          <p:nvPr>
            <p:ph type="title"/>
          </p:nvPr>
        </p:nvSpPr>
        <p:spPr>
          <a:xfrm>
            <a:off x="1109105" y="1062361"/>
            <a:ext cx="10353761" cy="1326321"/>
          </a:xfrm>
        </p:spPr>
        <p:txBody>
          <a:bodyPr>
            <a:normAutofit/>
          </a:bodyPr>
          <a:lstStyle/>
          <a:p>
            <a:r>
              <a:rPr lang="en-IN" sz="2400" b="1" dirty="0">
                <a:effectLst/>
                <a:latin typeface="Times New Roman" panose="02020603050405020304" pitchFamily="18" charset="0"/>
                <a:ea typeface="Times New Roman" panose="02020603050405020304" pitchFamily="18" charset="0"/>
              </a:rPr>
              <a:t>The e-Content Modules of E-PG </a:t>
            </a:r>
            <a:r>
              <a:rPr lang="en-IN" sz="2400" b="1" dirty="0" err="1">
                <a:effectLst/>
                <a:latin typeface="Times New Roman" panose="02020603050405020304" pitchFamily="18" charset="0"/>
                <a:ea typeface="Times New Roman" panose="02020603050405020304" pitchFamily="18" charset="0"/>
              </a:rPr>
              <a:t>Pathshala</a:t>
            </a:r>
            <a:endParaRPr lang="en-IN" sz="2400" dirty="0"/>
          </a:p>
        </p:txBody>
      </p:sp>
      <p:sp>
        <p:nvSpPr>
          <p:cNvPr id="3" name="Content Placeholder 2">
            <a:extLst>
              <a:ext uri="{FF2B5EF4-FFF2-40B4-BE49-F238E27FC236}">
                <a16:creationId xmlns:a16="http://schemas.microsoft.com/office/drawing/2014/main" xmlns="" id="{8B28BD69-04BF-44C3-A289-CC6A5D0FAE37}"/>
              </a:ext>
            </a:extLst>
          </p:cNvPr>
          <p:cNvSpPr>
            <a:spLocks noGrp="1"/>
          </p:cNvSpPr>
          <p:nvPr>
            <p:ph idx="1"/>
          </p:nvPr>
        </p:nvSpPr>
        <p:spPr>
          <a:xfrm>
            <a:off x="1740023" y="2930565"/>
            <a:ext cx="9179512" cy="1854499"/>
          </a:xfrm>
        </p:spPr>
        <p:txBody>
          <a:bodyPr/>
          <a:lstStyle/>
          <a:p>
            <a:pPr marL="0" indent="0">
              <a:buNone/>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Quadrant-III - (Assessment):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It contains problems and solutions, which could be in the form of multiple-choice questions, fill in the blanks, matching questions, short answer questions, long answer questions, quizzes, assignments and solutions, Discussion forum topics and setting up the FAQs, Clarifications on general misconceptions.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xmlns="" val="1435691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B44659-5F14-4FC5-ABE0-A9A288E865F2}"/>
              </a:ext>
            </a:extLst>
          </p:cNvPr>
          <p:cNvSpPr>
            <a:spLocks noGrp="1"/>
          </p:cNvSpPr>
          <p:nvPr>
            <p:ph type="title"/>
          </p:nvPr>
        </p:nvSpPr>
        <p:spPr>
          <a:xfrm>
            <a:off x="1251147" y="1106749"/>
            <a:ext cx="8904908" cy="1326321"/>
          </a:xfrm>
        </p:spPr>
        <p:txBody>
          <a:bodyPr>
            <a:normAutofit/>
          </a:bodyPr>
          <a:lstStyle/>
          <a:p>
            <a:r>
              <a:rPr lang="en-IN" sz="2400" b="1" dirty="0">
                <a:effectLst/>
                <a:latin typeface="Times New Roman" panose="02020603050405020304" pitchFamily="18" charset="0"/>
                <a:ea typeface="Times New Roman" panose="02020603050405020304" pitchFamily="18" charset="0"/>
              </a:rPr>
              <a:t>The e-Content Modules of E-PG </a:t>
            </a:r>
            <a:r>
              <a:rPr lang="en-IN" sz="2400" b="1" dirty="0" err="1">
                <a:effectLst/>
                <a:latin typeface="Times New Roman" panose="02020603050405020304" pitchFamily="18" charset="0"/>
                <a:ea typeface="Times New Roman" panose="02020603050405020304" pitchFamily="18" charset="0"/>
              </a:rPr>
              <a:t>Pathshala</a:t>
            </a:r>
            <a:endParaRPr lang="en-IN" sz="2400" dirty="0"/>
          </a:p>
        </p:txBody>
      </p:sp>
      <p:sp>
        <p:nvSpPr>
          <p:cNvPr id="3" name="Content Placeholder 2">
            <a:extLst>
              <a:ext uri="{FF2B5EF4-FFF2-40B4-BE49-F238E27FC236}">
                <a16:creationId xmlns:a16="http://schemas.microsoft.com/office/drawing/2014/main" xmlns="" id="{C87B133E-F0C7-40D3-B8B5-7A9EB645B2B1}"/>
              </a:ext>
            </a:extLst>
          </p:cNvPr>
          <p:cNvSpPr>
            <a:spLocks noGrp="1"/>
          </p:cNvSpPr>
          <p:nvPr>
            <p:ph idx="1"/>
          </p:nvPr>
        </p:nvSpPr>
        <p:spPr>
          <a:xfrm>
            <a:off x="1135737" y="3165235"/>
            <a:ext cx="9419813" cy="1756845"/>
          </a:xfrm>
        </p:spPr>
        <p:txBody>
          <a:bodyPr/>
          <a:lstStyle/>
          <a:p>
            <a:pPr marL="0" indent="0">
              <a:buNone/>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Quadrant-IV - (Discussion Forum):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It is self-assessment which has MCQ, Problems, Quizzes, Assignments &amp; solutions, Online feedback through discussion forums &amp; setting up the FAQ Clarifications on general misconceptions. Discussion forum for raising of doubts and clarifying them on a near real time basis by the Course Coordinator or his team.</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xmlns="" val="3235205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xmlns="" id="{21A5BD5D-CB65-43DC-B077-9F1E86A6B17F}"/>
              </a:ext>
            </a:extLst>
          </p:cNvPr>
          <p:cNvGraphicFramePr>
            <a:graphicFrameLocks noGrp="1"/>
          </p:cNvGraphicFramePr>
          <p:nvPr>
            <p:extLst>
              <p:ext uri="{D42A27DB-BD31-4B8C-83A1-F6EECF244321}">
                <p14:modId xmlns:p14="http://schemas.microsoft.com/office/powerpoint/2010/main" xmlns="" val="3176267831"/>
              </p:ext>
            </p:extLst>
          </p:nvPr>
        </p:nvGraphicFramePr>
        <p:xfrm>
          <a:off x="1677881" y="1597982"/>
          <a:ext cx="7501630" cy="4128115"/>
        </p:xfrm>
        <a:graphic>
          <a:graphicData uri="http://schemas.openxmlformats.org/drawingml/2006/table">
            <a:tbl>
              <a:tblPr firstRow="1" firstCol="1" bandRow="1">
                <a:tableStyleId>{5C22544A-7EE6-4342-B048-85BDC9FD1C3A}</a:tableStyleId>
              </a:tblPr>
              <a:tblGrid>
                <a:gridCol w="3860979">
                  <a:extLst>
                    <a:ext uri="{9D8B030D-6E8A-4147-A177-3AD203B41FA5}">
                      <a16:colId xmlns:a16="http://schemas.microsoft.com/office/drawing/2014/main" xmlns="" val="3875818057"/>
                    </a:ext>
                  </a:extLst>
                </a:gridCol>
                <a:gridCol w="3640651">
                  <a:extLst>
                    <a:ext uri="{9D8B030D-6E8A-4147-A177-3AD203B41FA5}">
                      <a16:colId xmlns:a16="http://schemas.microsoft.com/office/drawing/2014/main" xmlns="" val="1551544853"/>
                    </a:ext>
                  </a:extLst>
                </a:gridCol>
              </a:tblGrid>
              <a:tr h="925015">
                <a:tc gridSpan="2">
                  <a:txBody>
                    <a:bodyPr/>
                    <a:lstStyle/>
                    <a:p>
                      <a:pPr algn="ctr">
                        <a:lnSpc>
                          <a:spcPct val="107000"/>
                        </a:lnSpc>
                        <a:spcAft>
                          <a:spcPts val="800"/>
                        </a:spcAft>
                      </a:pPr>
                      <a:r>
                        <a:rPr lang="en-US" sz="2800" dirty="0">
                          <a:effectLst/>
                          <a:latin typeface="+mj-lt"/>
                        </a:rPr>
                        <a:t>Four Quadrant of E-PG </a:t>
                      </a:r>
                      <a:r>
                        <a:rPr lang="en-US" sz="2800" dirty="0" err="1">
                          <a:effectLst/>
                          <a:latin typeface="+mj-lt"/>
                        </a:rPr>
                        <a:t>Pathshala</a:t>
                      </a:r>
                      <a:endParaRPr lang="en-IN" sz="2000" dirty="0">
                        <a:effectLst/>
                        <a:latin typeface="+mj-lt"/>
                        <a:ea typeface="Calibri" panose="020F0502020204030204" pitchFamily="34" charset="0"/>
                        <a:cs typeface="Mangal" panose="02040503050203030202" pitchFamily="18" charset="0"/>
                      </a:endParaRPr>
                    </a:p>
                  </a:txBody>
                  <a:tcPr marL="68580" marR="68580" marT="0" marB="0"/>
                </a:tc>
                <a:tc hMerge="1">
                  <a:txBody>
                    <a:bodyPr/>
                    <a:lstStyle/>
                    <a:p>
                      <a:endParaRPr lang="en-IN"/>
                    </a:p>
                  </a:txBody>
                  <a:tcPr/>
                </a:tc>
                <a:extLst>
                  <a:ext uri="{0D108BD9-81ED-4DB2-BD59-A6C34878D82A}">
                    <a16:rowId xmlns:a16="http://schemas.microsoft.com/office/drawing/2014/main" xmlns="" val="191746757"/>
                  </a:ext>
                </a:extLst>
              </a:tr>
              <a:tr h="1601550">
                <a:tc>
                  <a:txBody>
                    <a:bodyPr/>
                    <a:lstStyle/>
                    <a:p>
                      <a:pPr>
                        <a:lnSpc>
                          <a:spcPct val="107000"/>
                        </a:lnSpc>
                        <a:spcBef>
                          <a:spcPts val="1200"/>
                        </a:spcBef>
                        <a:spcAft>
                          <a:spcPts val="800"/>
                        </a:spcAft>
                      </a:pPr>
                      <a:r>
                        <a:rPr lang="en-US" sz="1200" u="sng" dirty="0">
                          <a:effectLst/>
                        </a:rPr>
                        <a:t>1</a:t>
                      </a:r>
                      <a:r>
                        <a:rPr lang="en-US" sz="1200" u="sng" baseline="30000" dirty="0">
                          <a:effectLst/>
                        </a:rPr>
                        <a:t>st</a:t>
                      </a:r>
                      <a:r>
                        <a:rPr lang="en-US" sz="1200" u="sng" dirty="0">
                          <a:effectLst/>
                        </a:rPr>
                        <a:t> Quadrant</a:t>
                      </a:r>
                      <a:endParaRPr lang="en-IN" sz="1200" dirty="0">
                        <a:effectLst/>
                      </a:endParaRPr>
                    </a:p>
                    <a:p>
                      <a:pPr algn="ctr">
                        <a:lnSpc>
                          <a:spcPct val="107000"/>
                        </a:lnSpc>
                        <a:spcAft>
                          <a:spcPts val="800"/>
                        </a:spcAft>
                      </a:pPr>
                      <a:r>
                        <a:rPr lang="en-US" sz="1200" dirty="0">
                          <a:effectLst/>
                        </a:rPr>
                        <a:t>E-Content</a:t>
                      </a:r>
                      <a:endParaRPr lang="en-IN" sz="1200" dirty="0">
                        <a:effectLst/>
                      </a:endParaRPr>
                    </a:p>
                    <a:p>
                      <a:pPr marL="342900" lvl="0" indent="-342900">
                        <a:lnSpc>
                          <a:spcPct val="107000"/>
                        </a:lnSpc>
                        <a:buFont typeface="Wingdings" panose="05000000000000000000" pitchFamily="2" charset="2"/>
                        <a:buChar char=""/>
                      </a:pPr>
                      <a:r>
                        <a:rPr lang="en-US" sz="1200" dirty="0">
                          <a:effectLst/>
                        </a:rPr>
                        <a:t>PDF/e-books</a:t>
                      </a:r>
                      <a:endParaRPr lang="en-IN" sz="1200" dirty="0">
                        <a:effectLst/>
                      </a:endParaRPr>
                    </a:p>
                    <a:p>
                      <a:pPr marL="342900" lvl="0" indent="-342900">
                        <a:lnSpc>
                          <a:spcPct val="107000"/>
                        </a:lnSpc>
                        <a:buFont typeface="Wingdings" panose="05000000000000000000" pitchFamily="2" charset="2"/>
                        <a:buChar char=""/>
                      </a:pPr>
                      <a:r>
                        <a:rPr lang="en-US" sz="1200" dirty="0">
                          <a:effectLst/>
                        </a:rPr>
                        <a:t>Illustrations/Video/Demonstrations</a:t>
                      </a:r>
                      <a:endParaRPr lang="en-IN" sz="1200" dirty="0">
                        <a:effectLst/>
                      </a:endParaRPr>
                    </a:p>
                    <a:p>
                      <a:pPr marL="342900" lvl="0" indent="-342900">
                        <a:lnSpc>
                          <a:spcPct val="107000"/>
                        </a:lnSpc>
                        <a:spcAft>
                          <a:spcPts val="800"/>
                        </a:spcAft>
                        <a:buFont typeface="Wingdings" panose="05000000000000000000" pitchFamily="2" charset="2"/>
                        <a:buChar char=""/>
                      </a:pPr>
                      <a:r>
                        <a:rPr lang="en-US" sz="1200" dirty="0">
                          <a:effectLst/>
                        </a:rPr>
                        <a:t>Interactive Simulations</a:t>
                      </a:r>
                      <a:endParaRPr lang="en-IN" sz="12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nSpc>
                          <a:spcPct val="107000"/>
                        </a:lnSpc>
                        <a:spcBef>
                          <a:spcPts val="1200"/>
                        </a:spcBef>
                        <a:spcAft>
                          <a:spcPts val="800"/>
                        </a:spcAft>
                      </a:pPr>
                      <a:r>
                        <a:rPr lang="en-US" sz="1200" u="sng" dirty="0">
                          <a:effectLst/>
                        </a:rPr>
                        <a:t>2</a:t>
                      </a:r>
                      <a:r>
                        <a:rPr lang="en-US" sz="1200" u="sng" baseline="30000" dirty="0">
                          <a:effectLst/>
                        </a:rPr>
                        <a:t>nd</a:t>
                      </a:r>
                      <a:r>
                        <a:rPr lang="en-US" sz="1200" u="sng" dirty="0">
                          <a:effectLst/>
                        </a:rPr>
                        <a:t> Quadrant</a:t>
                      </a:r>
                      <a:endParaRPr lang="en-IN" sz="1200" dirty="0">
                        <a:effectLst/>
                      </a:endParaRPr>
                    </a:p>
                    <a:p>
                      <a:pPr algn="ctr">
                        <a:lnSpc>
                          <a:spcPct val="107000"/>
                        </a:lnSpc>
                        <a:spcAft>
                          <a:spcPts val="800"/>
                        </a:spcAft>
                      </a:pPr>
                      <a:r>
                        <a:rPr lang="en-US" sz="1200" dirty="0">
                          <a:effectLst/>
                        </a:rPr>
                        <a:t>E-Tutorial</a:t>
                      </a:r>
                      <a:endParaRPr lang="en-IN" sz="1200" dirty="0">
                        <a:effectLst/>
                      </a:endParaRPr>
                    </a:p>
                    <a:p>
                      <a:pPr marL="342900" lvl="0" indent="-342900">
                        <a:lnSpc>
                          <a:spcPct val="107000"/>
                        </a:lnSpc>
                        <a:buFont typeface="Wingdings" panose="05000000000000000000" pitchFamily="2" charset="2"/>
                        <a:buChar char=""/>
                      </a:pPr>
                      <a:r>
                        <a:rPr lang="en-US" sz="1200" dirty="0">
                          <a:effectLst/>
                        </a:rPr>
                        <a:t>Content Audio/Video</a:t>
                      </a:r>
                      <a:endParaRPr lang="en-IN" sz="1200" dirty="0">
                        <a:effectLst/>
                      </a:endParaRPr>
                    </a:p>
                    <a:p>
                      <a:pPr marL="342900" lvl="0" indent="-342900">
                        <a:lnSpc>
                          <a:spcPct val="107000"/>
                        </a:lnSpc>
                        <a:buFont typeface="Wingdings" panose="05000000000000000000" pitchFamily="2" charset="2"/>
                        <a:buChar char=""/>
                      </a:pPr>
                      <a:r>
                        <a:rPr lang="en-US" sz="1200" dirty="0">
                          <a:effectLst/>
                        </a:rPr>
                        <a:t>Animations/Virtual Labs</a:t>
                      </a:r>
                      <a:endParaRPr lang="en-IN" sz="1200" dirty="0">
                        <a:effectLst/>
                      </a:endParaRPr>
                    </a:p>
                    <a:p>
                      <a:pPr marL="342900" lvl="0" indent="-342900">
                        <a:lnSpc>
                          <a:spcPct val="107000"/>
                        </a:lnSpc>
                        <a:spcAft>
                          <a:spcPts val="800"/>
                        </a:spcAft>
                        <a:buFont typeface="Wingdings" panose="05000000000000000000" pitchFamily="2" charset="2"/>
                        <a:buChar char=""/>
                      </a:pPr>
                      <a:r>
                        <a:rPr lang="en-US" sz="1200" dirty="0">
                          <a:effectLst/>
                        </a:rPr>
                        <a:t>Simulations</a:t>
                      </a:r>
                      <a:endParaRPr lang="en-IN" sz="12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900342013"/>
                  </a:ext>
                </a:extLst>
              </a:tr>
              <a:tr h="1601550">
                <a:tc>
                  <a:txBody>
                    <a:bodyPr/>
                    <a:lstStyle/>
                    <a:p>
                      <a:pPr>
                        <a:lnSpc>
                          <a:spcPct val="107000"/>
                        </a:lnSpc>
                        <a:spcBef>
                          <a:spcPts val="1200"/>
                        </a:spcBef>
                        <a:spcAft>
                          <a:spcPts val="800"/>
                        </a:spcAft>
                      </a:pPr>
                      <a:r>
                        <a:rPr lang="en-US" sz="1200" u="sng" dirty="0">
                          <a:effectLst/>
                        </a:rPr>
                        <a:t>3</a:t>
                      </a:r>
                      <a:r>
                        <a:rPr lang="en-US" sz="1200" u="sng" baseline="30000" dirty="0">
                          <a:effectLst/>
                        </a:rPr>
                        <a:t>rd</a:t>
                      </a:r>
                      <a:r>
                        <a:rPr lang="en-US" sz="1200" u="sng" dirty="0">
                          <a:effectLst/>
                        </a:rPr>
                        <a:t> Quadrant</a:t>
                      </a:r>
                      <a:endParaRPr lang="en-IN" sz="1200" dirty="0">
                        <a:effectLst/>
                      </a:endParaRPr>
                    </a:p>
                    <a:p>
                      <a:pPr algn="ctr">
                        <a:lnSpc>
                          <a:spcPct val="107000"/>
                        </a:lnSpc>
                        <a:spcAft>
                          <a:spcPts val="800"/>
                        </a:spcAft>
                      </a:pPr>
                      <a:r>
                        <a:rPr lang="en-US" sz="1200" dirty="0">
                          <a:effectLst/>
                        </a:rPr>
                        <a:t>Web-Resources</a:t>
                      </a:r>
                      <a:endParaRPr lang="en-IN" sz="1200" dirty="0">
                        <a:effectLst/>
                      </a:endParaRPr>
                    </a:p>
                    <a:p>
                      <a:pPr marL="342900" lvl="0" indent="-342900">
                        <a:lnSpc>
                          <a:spcPct val="107000"/>
                        </a:lnSpc>
                        <a:buFont typeface="Wingdings" panose="05000000000000000000" pitchFamily="2" charset="2"/>
                        <a:buChar char=""/>
                      </a:pPr>
                      <a:r>
                        <a:rPr lang="en-US" sz="1200" dirty="0">
                          <a:effectLst/>
                        </a:rPr>
                        <a:t>Related Links/Open Internet Content</a:t>
                      </a:r>
                      <a:endParaRPr lang="en-IN" sz="1200" dirty="0">
                        <a:effectLst/>
                      </a:endParaRPr>
                    </a:p>
                    <a:p>
                      <a:pPr marL="342900" lvl="0" indent="-342900">
                        <a:lnSpc>
                          <a:spcPct val="107000"/>
                        </a:lnSpc>
                        <a:buFont typeface="Wingdings" panose="05000000000000000000" pitchFamily="2" charset="2"/>
                        <a:buChar char=""/>
                      </a:pPr>
                      <a:r>
                        <a:rPr lang="en-US" sz="1200" dirty="0">
                          <a:effectLst/>
                        </a:rPr>
                        <a:t>Wikis/Wikipedia</a:t>
                      </a:r>
                      <a:endParaRPr lang="en-IN" sz="1200" dirty="0">
                        <a:effectLst/>
                      </a:endParaRPr>
                    </a:p>
                    <a:p>
                      <a:pPr marL="342900" lvl="0" indent="-342900">
                        <a:lnSpc>
                          <a:spcPct val="107000"/>
                        </a:lnSpc>
                        <a:spcAft>
                          <a:spcPts val="800"/>
                        </a:spcAft>
                        <a:buFont typeface="Wingdings" panose="05000000000000000000" pitchFamily="2" charset="2"/>
                        <a:buChar char=""/>
                      </a:pPr>
                      <a:r>
                        <a:rPr lang="en-US" sz="1200" dirty="0">
                          <a:effectLst/>
                        </a:rPr>
                        <a:t>Articles</a:t>
                      </a:r>
                      <a:endParaRPr lang="en-IN" sz="12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nSpc>
                          <a:spcPct val="107000"/>
                        </a:lnSpc>
                        <a:spcBef>
                          <a:spcPts val="1200"/>
                        </a:spcBef>
                        <a:spcAft>
                          <a:spcPts val="800"/>
                        </a:spcAft>
                      </a:pPr>
                      <a:r>
                        <a:rPr lang="en-US" sz="1200" u="sng" dirty="0">
                          <a:effectLst/>
                        </a:rPr>
                        <a:t>4</a:t>
                      </a:r>
                      <a:r>
                        <a:rPr lang="en-US" sz="1200" u="sng" baseline="30000" dirty="0">
                          <a:effectLst/>
                        </a:rPr>
                        <a:t>th</a:t>
                      </a:r>
                      <a:r>
                        <a:rPr lang="en-US" sz="1200" u="sng" dirty="0">
                          <a:effectLst/>
                        </a:rPr>
                        <a:t> Quadrant</a:t>
                      </a:r>
                      <a:endParaRPr lang="en-IN" sz="1200" dirty="0">
                        <a:effectLst/>
                      </a:endParaRPr>
                    </a:p>
                    <a:p>
                      <a:pPr algn="ctr">
                        <a:lnSpc>
                          <a:spcPct val="107000"/>
                        </a:lnSpc>
                        <a:spcAft>
                          <a:spcPts val="800"/>
                        </a:spcAft>
                      </a:pPr>
                      <a:r>
                        <a:rPr lang="en-US" sz="1200" dirty="0">
                          <a:effectLst/>
                        </a:rPr>
                        <a:t>Self-Assessment</a:t>
                      </a:r>
                      <a:endParaRPr lang="en-IN" sz="1200" dirty="0">
                        <a:effectLst/>
                      </a:endParaRPr>
                    </a:p>
                    <a:p>
                      <a:pPr marL="342900" lvl="0" indent="-342900">
                        <a:lnSpc>
                          <a:spcPct val="107000"/>
                        </a:lnSpc>
                        <a:buFont typeface="Wingdings" panose="05000000000000000000" pitchFamily="2" charset="2"/>
                        <a:buChar char=""/>
                      </a:pPr>
                      <a:r>
                        <a:rPr lang="en-US" sz="1200" dirty="0">
                          <a:effectLst/>
                        </a:rPr>
                        <a:t>Quizzes/MCQs/Assignments</a:t>
                      </a:r>
                      <a:endParaRPr lang="en-IN" sz="1200" dirty="0">
                        <a:effectLst/>
                      </a:endParaRPr>
                    </a:p>
                    <a:p>
                      <a:pPr marL="342900" lvl="0" indent="-342900">
                        <a:lnSpc>
                          <a:spcPct val="107000"/>
                        </a:lnSpc>
                        <a:buFont typeface="Wingdings" panose="05000000000000000000" pitchFamily="2" charset="2"/>
                        <a:buChar char=""/>
                      </a:pPr>
                      <a:r>
                        <a:rPr lang="en-US" sz="1200" dirty="0">
                          <a:effectLst/>
                        </a:rPr>
                        <a:t>Discussion Forums/Online Feedback</a:t>
                      </a:r>
                      <a:endParaRPr lang="en-IN" sz="1200" dirty="0">
                        <a:effectLst/>
                      </a:endParaRPr>
                    </a:p>
                    <a:p>
                      <a:pPr marL="342900" lvl="0" indent="-342900">
                        <a:lnSpc>
                          <a:spcPct val="107000"/>
                        </a:lnSpc>
                        <a:spcAft>
                          <a:spcPts val="800"/>
                        </a:spcAft>
                        <a:buFont typeface="Wingdings" panose="05000000000000000000" pitchFamily="2" charset="2"/>
                        <a:buChar char=""/>
                      </a:pPr>
                      <a:r>
                        <a:rPr lang="en-US" sz="1200" dirty="0">
                          <a:effectLst/>
                        </a:rPr>
                        <a:t>FAQs</a:t>
                      </a:r>
                      <a:endParaRPr lang="en-IN" sz="12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1001516566"/>
                  </a:ext>
                </a:extLst>
              </a:tr>
            </a:tbl>
          </a:graphicData>
        </a:graphic>
      </p:graphicFrame>
    </p:spTree>
    <p:extLst>
      <p:ext uri="{BB962C8B-B14F-4D97-AF65-F5344CB8AC3E}">
        <p14:creationId xmlns:p14="http://schemas.microsoft.com/office/powerpoint/2010/main" xmlns="" val="2870791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6B270D-C93D-405A-8E48-6A4F22E2195F}"/>
              </a:ext>
            </a:extLst>
          </p:cNvPr>
          <p:cNvSpPr>
            <a:spLocks noGrp="1"/>
          </p:cNvSpPr>
          <p:nvPr>
            <p:ph type="title"/>
          </p:nvPr>
        </p:nvSpPr>
        <p:spPr/>
        <p:txBody>
          <a:bodyPr>
            <a:normAutofit/>
          </a:bodyPr>
          <a:lstStyle/>
          <a:p>
            <a:r>
              <a:rPr lang="en-US" sz="2400" dirty="0"/>
              <a:t>Advantages of E-PG </a:t>
            </a:r>
            <a:r>
              <a:rPr lang="en-US" sz="2400" dirty="0" err="1"/>
              <a:t>Pathshala</a:t>
            </a:r>
            <a:endParaRPr lang="en-IN" sz="2400" dirty="0"/>
          </a:p>
        </p:txBody>
      </p:sp>
      <p:graphicFrame>
        <p:nvGraphicFramePr>
          <p:cNvPr id="4" name="Content Placeholder 3">
            <a:extLst>
              <a:ext uri="{FF2B5EF4-FFF2-40B4-BE49-F238E27FC236}">
                <a16:creationId xmlns:a16="http://schemas.microsoft.com/office/drawing/2014/main" xmlns="" id="{FD2CC90B-DBD2-41BD-87F5-ABE6AD8C0E84}"/>
              </a:ext>
            </a:extLst>
          </p:cNvPr>
          <p:cNvGraphicFramePr>
            <a:graphicFrameLocks noGrp="1"/>
          </p:cNvGraphicFramePr>
          <p:nvPr>
            <p:ph idx="1"/>
            <p:extLst>
              <p:ext uri="{D42A27DB-BD31-4B8C-83A1-F6EECF244321}">
                <p14:modId xmlns:p14="http://schemas.microsoft.com/office/powerpoint/2010/main" xmlns="" val="3651675264"/>
              </p:ext>
            </p:extLst>
          </p:nvPr>
        </p:nvGraphicFramePr>
        <p:xfrm>
          <a:off x="1899821" y="2066481"/>
          <a:ext cx="8149701" cy="3366653"/>
        </p:xfrm>
        <a:graphic>
          <a:graphicData uri="http://schemas.openxmlformats.org/drawingml/2006/table">
            <a:tbl>
              <a:tblPr firstRow="1" firstCol="1" bandRow="1">
                <a:tableStyleId>{5C22544A-7EE6-4342-B048-85BDC9FD1C3A}</a:tableStyleId>
              </a:tblPr>
              <a:tblGrid>
                <a:gridCol w="8149701">
                  <a:extLst>
                    <a:ext uri="{9D8B030D-6E8A-4147-A177-3AD203B41FA5}">
                      <a16:colId xmlns:a16="http://schemas.microsoft.com/office/drawing/2014/main" xmlns="" val="675142630"/>
                    </a:ext>
                  </a:extLst>
                </a:gridCol>
              </a:tblGrid>
              <a:tr h="650086">
                <a:tc>
                  <a:txBody>
                    <a:bodyPr/>
                    <a:lstStyle/>
                    <a:p>
                      <a:pPr marL="342900" lvl="0" indent="-342900" algn="just">
                        <a:lnSpc>
                          <a:spcPct val="150000"/>
                        </a:lnSpc>
                        <a:spcAft>
                          <a:spcPts val="800"/>
                        </a:spcAft>
                        <a:buFont typeface="Wingdings" panose="05000000000000000000" pitchFamily="2" charset="2"/>
                        <a:buChar char=""/>
                      </a:pPr>
                      <a:r>
                        <a:rPr lang="en-US" sz="2000" dirty="0">
                          <a:effectLst/>
                        </a:rPr>
                        <a:t>Education has become accessible to all.</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10279037"/>
                  </a:ext>
                </a:extLst>
              </a:tr>
              <a:tr h="727969">
                <a:tc>
                  <a:txBody>
                    <a:bodyPr/>
                    <a:lstStyle/>
                    <a:p>
                      <a:pPr marL="342900" marR="0" lvl="0" indent="-342900" algn="just" defTabSz="914400" rtl="0" eaLnBrk="1" fontAlgn="auto" latinLnBrk="0" hangingPunct="1">
                        <a:lnSpc>
                          <a:spcPct val="150000"/>
                        </a:lnSpc>
                        <a:spcBef>
                          <a:spcPts val="0"/>
                        </a:spcBef>
                        <a:spcAft>
                          <a:spcPts val="800"/>
                        </a:spcAft>
                        <a:buClrTx/>
                        <a:buSzTx/>
                        <a:buFont typeface="Wingdings" panose="05000000000000000000" pitchFamily="2" charset="2"/>
                        <a:buChar char=""/>
                        <a:tabLst/>
                        <a:defRPr/>
                      </a:pPr>
                      <a:r>
                        <a:rPr lang="en-US" sz="2000" dirty="0">
                          <a:effectLst/>
                        </a:rPr>
                        <a:t>Quality of online videos and e-texts is very good.</a:t>
                      </a:r>
                      <a:endParaRPr lang="en-IN" sz="2000" dirty="0">
                        <a:effectLst/>
                      </a:endParaRPr>
                    </a:p>
                  </a:txBody>
                  <a:tcPr marL="68580" marR="68580" marT="0" marB="0"/>
                </a:tc>
                <a:extLst>
                  <a:ext uri="{0D108BD9-81ED-4DB2-BD59-A6C34878D82A}">
                    <a16:rowId xmlns:a16="http://schemas.microsoft.com/office/drawing/2014/main" xmlns="" val="1197596772"/>
                  </a:ext>
                </a:extLst>
              </a:tr>
              <a:tr h="1035964">
                <a:tc>
                  <a:txBody>
                    <a:bodyPr/>
                    <a:lstStyle/>
                    <a:p>
                      <a:pPr marL="342900" marR="0" lvl="0" indent="-342900" algn="just" defTabSz="914400" rtl="0" eaLnBrk="1" fontAlgn="auto" latinLnBrk="0" hangingPunct="1">
                        <a:lnSpc>
                          <a:spcPct val="150000"/>
                        </a:lnSpc>
                        <a:spcBef>
                          <a:spcPts val="0"/>
                        </a:spcBef>
                        <a:spcAft>
                          <a:spcPts val="800"/>
                        </a:spcAft>
                        <a:buClrTx/>
                        <a:buSzTx/>
                        <a:buFont typeface="Wingdings" panose="05000000000000000000" pitchFamily="2" charset="2"/>
                        <a:buChar char=""/>
                        <a:tabLst/>
                        <a:defRPr/>
                      </a:pPr>
                      <a:r>
                        <a:rPr lang="en-US" sz="2000" dirty="0">
                          <a:effectLst/>
                        </a:rPr>
                        <a:t>Emphasis is given on development of curriculum-based contents.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72804905"/>
                  </a:ext>
                </a:extLst>
              </a:tr>
              <a:tr h="952634">
                <a:tc>
                  <a:txBody>
                    <a:bodyPr/>
                    <a:lstStyle/>
                    <a:p>
                      <a:pPr marL="342900" marR="0" lvl="0" indent="-342900" algn="just" defTabSz="914400" rtl="0" eaLnBrk="1" fontAlgn="auto" latinLnBrk="0" hangingPunct="1">
                        <a:lnSpc>
                          <a:spcPct val="150000"/>
                        </a:lnSpc>
                        <a:spcBef>
                          <a:spcPts val="0"/>
                        </a:spcBef>
                        <a:spcAft>
                          <a:spcPts val="800"/>
                        </a:spcAft>
                        <a:buClrTx/>
                        <a:buSzTx/>
                        <a:buFont typeface="Wingdings" panose="05000000000000000000" pitchFamily="2" charset="2"/>
                        <a:buChar char=""/>
                        <a:tabLst/>
                        <a:defRPr/>
                      </a:pPr>
                      <a:r>
                        <a:rPr lang="en-US" sz="2000" dirty="0">
                          <a:effectLst/>
                        </a:rPr>
                        <a:t>Highly qualified and techno perceptive work force faculties provided for learners.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87091256"/>
                  </a:ext>
                </a:extLst>
              </a:tr>
            </a:tbl>
          </a:graphicData>
        </a:graphic>
      </p:graphicFrame>
    </p:spTree>
    <p:extLst>
      <p:ext uri="{BB962C8B-B14F-4D97-AF65-F5344CB8AC3E}">
        <p14:creationId xmlns:p14="http://schemas.microsoft.com/office/powerpoint/2010/main" xmlns="" val="35336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7E67B-914F-43ED-B3A5-0AE7D2473684}"/>
              </a:ext>
            </a:extLst>
          </p:cNvPr>
          <p:cNvSpPr>
            <a:spLocks noGrp="1"/>
          </p:cNvSpPr>
          <p:nvPr>
            <p:ph type="title"/>
          </p:nvPr>
        </p:nvSpPr>
        <p:spPr/>
        <p:txBody>
          <a:bodyPr>
            <a:normAutofit/>
          </a:bodyPr>
          <a:lstStyle/>
          <a:p>
            <a:r>
              <a:rPr lang="en-US" sz="2400" dirty="0"/>
              <a:t>Advantages of E-PG </a:t>
            </a:r>
            <a:r>
              <a:rPr lang="en-US" sz="2400" dirty="0" err="1"/>
              <a:t>Pathshala</a:t>
            </a:r>
            <a:endParaRPr lang="en-IN" sz="2400" dirty="0"/>
          </a:p>
        </p:txBody>
      </p:sp>
      <p:graphicFrame>
        <p:nvGraphicFramePr>
          <p:cNvPr id="4" name="Content Placeholder 3">
            <a:extLst>
              <a:ext uri="{FF2B5EF4-FFF2-40B4-BE49-F238E27FC236}">
                <a16:creationId xmlns:a16="http://schemas.microsoft.com/office/drawing/2014/main" xmlns="" id="{8E4E25FB-81FE-4DB4-A944-F506561FE13F}"/>
              </a:ext>
            </a:extLst>
          </p:cNvPr>
          <p:cNvGraphicFramePr>
            <a:graphicFrameLocks noGrp="1"/>
          </p:cNvGraphicFramePr>
          <p:nvPr>
            <p:ph idx="1"/>
            <p:extLst>
              <p:ext uri="{D42A27DB-BD31-4B8C-83A1-F6EECF244321}">
                <p14:modId xmlns:p14="http://schemas.microsoft.com/office/powerpoint/2010/main" xmlns="" val="82193877"/>
              </p:ext>
            </p:extLst>
          </p:nvPr>
        </p:nvGraphicFramePr>
        <p:xfrm>
          <a:off x="1855433" y="2148397"/>
          <a:ext cx="8726750" cy="4076886"/>
        </p:xfrm>
        <a:graphic>
          <a:graphicData uri="http://schemas.openxmlformats.org/drawingml/2006/table">
            <a:tbl>
              <a:tblPr firstRow="1" firstCol="1" bandRow="1">
                <a:tableStyleId>{5C22544A-7EE6-4342-B048-85BDC9FD1C3A}</a:tableStyleId>
              </a:tblPr>
              <a:tblGrid>
                <a:gridCol w="8726750">
                  <a:extLst>
                    <a:ext uri="{9D8B030D-6E8A-4147-A177-3AD203B41FA5}">
                      <a16:colId xmlns:a16="http://schemas.microsoft.com/office/drawing/2014/main" xmlns="" val="4157379337"/>
                    </a:ext>
                  </a:extLst>
                </a:gridCol>
              </a:tblGrid>
              <a:tr h="1159369">
                <a:tc>
                  <a:txBody>
                    <a:bodyPr/>
                    <a:lstStyle/>
                    <a:p>
                      <a:pPr marL="342900" marR="0" lvl="0" indent="-342900" algn="just" defTabSz="914400" rtl="0" eaLnBrk="1" fontAlgn="auto" latinLnBrk="0" hangingPunct="1">
                        <a:lnSpc>
                          <a:spcPct val="150000"/>
                        </a:lnSpc>
                        <a:spcBef>
                          <a:spcPts val="0"/>
                        </a:spcBef>
                        <a:spcAft>
                          <a:spcPts val="800"/>
                        </a:spcAft>
                        <a:buClrTx/>
                        <a:buSzTx/>
                        <a:buFont typeface="Wingdings" panose="05000000000000000000" pitchFamily="2" charset="2"/>
                        <a:buChar char=""/>
                        <a:tabLst/>
                        <a:defRPr/>
                      </a:pPr>
                      <a:r>
                        <a:rPr lang="en-US" sz="2000" dirty="0">
                          <a:effectLst/>
                        </a:rPr>
                        <a:t>It has opened up a new avenue for better learning experience for LIS students, researchers, faculties, and working professionals.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spcAft>
                          <a:spcPts val="800"/>
                        </a:spcAft>
                        <a:buFont typeface="Wingdings" panose="05000000000000000000" pitchFamily="2" charset="2"/>
                        <a:buNone/>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19371090"/>
                  </a:ext>
                </a:extLst>
              </a:tr>
              <a:tr h="1148567">
                <a:tc>
                  <a:txBody>
                    <a:bodyPr/>
                    <a:lstStyle/>
                    <a:p>
                      <a:pPr marL="342900" marR="0" lvl="0" indent="-342900" algn="just" defTabSz="914400" rtl="0" eaLnBrk="1" fontAlgn="auto" latinLnBrk="0" hangingPunct="1">
                        <a:lnSpc>
                          <a:spcPct val="150000"/>
                        </a:lnSpc>
                        <a:spcBef>
                          <a:spcPts val="0"/>
                        </a:spcBef>
                        <a:spcAft>
                          <a:spcPts val="800"/>
                        </a:spcAft>
                        <a:buClrTx/>
                        <a:buSzTx/>
                        <a:buFont typeface="Wingdings" panose="05000000000000000000" pitchFamily="2" charset="2"/>
                        <a:buChar char="Ø"/>
                        <a:tabLst/>
                        <a:defRPr/>
                      </a:pPr>
                      <a:r>
                        <a:rPr lang="en-US" sz="2000" dirty="0">
                          <a:effectLst/>
                        </a:rPr>
                        <a:t>The initiative have met with a lot of enthusiasm and user acceptance.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864286282"/>
                  </a:ext>
                </a:extLst>
              </a:tr>
              <a:tr h="1455119">
                <a:tc>
                  <a:txBody>
                    <a:bodyPr/>
                    <a:lstStyle/>
                    <a:p>
                      <a:pPr marL="342900" lvl="0" indent="-342900" algn="just">
                        <a:lnSpc>
                          <a:spcPct val="150000"/>
                        </a:lnSpc>
                        <a:spcAft>
                          <a:spcPts val="800"/>
                        </a:spcAft>
                        <a:buFont typeface="Wingdings" panose="05000000000000000000" pitchFamily="2" charset="2"/>
                        <a:buChar char=""/>
                      </a:pPr>
                      <a:r>
                        <a:rPr lang="en-US" sz="2000" dirty="0">
                          <a:effectLst/>
                        </a:rPr>
                        <a:t>As it is completely free, education has become available to every class of people.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06608927"/>
                  </a:ext>
                </a:extLst>
              </a:tr>
            </a:tbl>
          </a:graphicData>
        </a:graphic>
      </p:graphicFrame>
    </p:spTree>
    <p:extLst>
      <p:ext uri="{BB962C8B-B14F-4D97-AF65-F5344CB8AC3E}">
        <p14:creationId xmlns:p14="http://schemas.microsoft.com/office/powerpoint/2010/main" xmlns="" val="35324171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309</TotalTime>
  <Words>821</Words>
  <Application>Microsoft Office PowerPoint</Application>
  <PresentationFormat>Custom</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Damask</vt:lpstr>
      <vt:lpstr>E–PG Pathshala: an important gateway of curriculum based online resources </vt:lpstr>
      <vt:lpstr>Introduction</vt:lpstr>
      <vt:lpstr>The e-Content Modules of E-PG Pathshala</vt:lpstr>
      <vt:lpstr>The e-Content Modules of E-PG Pathshala</vt:lpstr>
      <vt:lpstr>The e-Content Modules of E-PG Pathshala</vt:lpstr>
      <vt:lpstr>The e-Content Modules of E-PG Pathshala</vt:lpstr>
      <vt:lpstr>Slide 7</vt:lpstr>
      <vt:lpstr>Advantages of E-PG Pathshala</vt:lpstr>
      <vt:lpstr>Advantages of E-PG Pathshala</vt:lpstr>
      <vt:lpstr>Facilities provided by E-PG Pathshala </vt:lpstr>
      <vt:lpstr>CONCLUSION </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E–PG Pathshala: a very useful online resource for this pandemic situation </dc:title>
  <dc:creator>swapnamay</dc:creator>
  <cp:lastModifiedBy>LIBRARY</cp:lastModifiedBy>
  <cp:revision>68</cp:revision>
  <dcterms:created xsi:type="dcterms:W3CDTF">2021-09-30T06:47:36Z</dcterms:created>
  <dcterms:modified xsi:type="dcterms:W3CDTF">2024-11-28T07:34:09Z</dcterms:modified>
</cp:coreProperties>
</file>