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9" r:id="rId2"/>
    <p:sldId id="256" r:id="rId3"/>
    <p:sldId id="260" r:id="rId4"/>
    <p:sldId id="284" r:id="rId5"/>
    <p:sldId id="268" r:id="rId6"/>
    <p:sldId id="270" r:id="rId7"/>
    <p:sldId id="273" r:id="rId8"/>
    <p:sldId id="274" r:id="rId9"/>
    <p:sldId id="280" r:id="rId10"/>
    <p:sldId id="27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660033"/>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2294" autoAdjust="0"/>
  </p:normalViewPr>
  <p:slideViewPr>
    <p:cSldViewPr>
      <p:cViewPr varScale="1">
        <p:scale>
          <a:sx n="67" d="100"/>
          <a:sy n="67" d="100"/>
        </p:scale>
        <p:origin x="-14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DB9BE3-AC5A-47A2-99AD-85831C0B7319}" type="datetimeFigureOut">
              <a:rPr lang="en-US" smtClean="0"/>
              <a:pPr/>
              <a:t>11/28/2024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629B5C-97AD-4410-93D6-464893FE690D}"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FE1088-DB1C-4234-B16D-10F60B7E8EFA}"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90068-BA76-4BCC-9D16-B673EF3873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FE1088-DB1C-4234-B16D-10F60B7E8EFA}"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90068-BA76-4BCC-9D16-B673EF3873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FE1088-DB1C-4234-B16D-10F60B7E8EFA}"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90068-BA76-4BCC-9D16-B673EF3873D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FE1088-DB1C-4234-B16D-10F60B7E8EFA}"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90068-BA76-4BCC-9D16-B673EF3873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FE1088-DB1C-4234-B16D-10F60B7E8EFA}"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90068-BA76-4BCC-9D16-B673EF3873D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FE1088-DB1C-4234-B16D-10F60B7E8EFA}" type="datetimeFigureOut">
              <a:rPr lang="en-US" smtClean="0"/>
              <a:pPr/>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90068-BA76-4BCC-9D16-B673EF3873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FE1088-DB1C-4234-B16D-10F60B7E8EFA}" type="datetimeFigureOut">
              <a:rPr lang="en-US" smtClean="0"/>
              <a:pPr/>
              <a:t>11/28/2024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90068-BA76-4BCC-9D16-B673EF3873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FE1088-DB1C-4234-B16D-10F60B7E8EFA}" type="datetimeFigureOut">
              <a:rPr lang="en-US" smtClean="0"/>
              <a:pPr/>
              <a:t>11/28/2024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F90068-BA76-4BCC-9D16-B673EF3873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FE1088-DB1C-4234-B16D-10F60B7E8EFA}" type="datetimeFigureOut">
              <a:rPr lang="en-US" smtClean="0"/>
              <a:pPr/>
              <a:t>11/28/2024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F90068-BA76-4BCC-9D16-B673EF3873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FE1088-DB1C-4234-B16D-10F60B7E8EFA}" type="datetimeFigureOut">
              <a:rPr lang="en-US" smtClean="0"/>
              <a:pPr/>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90068-BA76-4BCC-9D16-B673EF3873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FE1088-DB1C-4234-B16D-10F60B7E8EFA}" type="datetimeFigureOut">
              <a:rPr lang="en-US" smtClean="0"/>
              <a:pPr/>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90068-BA76-4BCC-9D16-B673EF3873D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189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E1088-DB1C-4234-B16D-10F60B7E8EFA}" type="datetimeFigureOut">
              <a:rPr lang="en-US" smtClean="0"/>
              <a:pPr/>
              <a:t>11/28/2024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90068-BA76-4BCC-9D16-B673EF3873D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3352800"/>
          </a:xfrm>
        </p:spPr>
        <p:txBody>
          <a:bodyPr>
            <a:normAutofit/>
          </a:bodyPr>
          <a:lstStyle/>
          <a:p>
            <a:r>
              <a:rPr lang="en-US" sz="2800" b="1" dirty="0" smtClean="0">
                <a:latin typeface="Times New Roman" pitchFamily="18" charset="0"/>
                <a:cs typeface="Times New Roman" pitchFamily="18" charset="0"/>
              </a:rPr>
              <a:t>Changing role of the academic libraries from print to e-media with the special reference to the college libraries under West Bengal State University</a:t>
            </a:r>
            <a:r>
              <a:rPr lang="en-US" sz="2800" dirty="0" smtClean="0"/>
              <a:t/>
            </a:r>
            <a:br>
              <a:rPr lang="en-US" sz="2800" dirty="0" smtClean="0"/>
            </a:br>
            <a:r>
              <a:rPr lang="en-US" dirty="0" smtClean="0"/>
              <a:t/>
            </a:r>
            <a:br>
              <a:rPr lang="en-US" dirty="0" smtClean="0"/>
            </a:br>
            <a:endParaRPr lang="en-US" dirty="0"/>
          </a:p>
        </p:txBody>
      </p:sp>
      <p:sp>
        <p:nvSpPr>
          <p:cNvPr id="3" name="Content Placeholder 2"/>
          <p:cNvSpPr>
            <a:spLocks noGrp="1"/>
          </p:cNvSpPr>
          <p:nvPr>
            <p:ph idx="1"/>
          </p:nvPr>
        </p:nvSpPr>
        <p:spPr>
          <a:xfrm>
            <a:off x="304800" y="2667000"/>
            <a:ext cx="8229600" cy="3429000"/>
          </a:xfrm>
        </p:spPr>
        <p:txBody>
          <a:bodyPr>
            <a:normAutofit/>
          </a:bodyPr>
          <a:lstStyle/>
          <a:p>
            <a:pPr>
              <a:buNone/>
            </a:pPr>
            <a:r>
              <a:rPr lang="en-US" dirty="0" smtClean="0"/>
              <a:t> </a:t>
            </a:r>
          </a:p>
          <a:p>
            <a:pPr>
              <a:buNone/>
            </a:pPr>
            <a:r>
              <a:rPr lang="en-US" dirty="0" smtClean="0"/>
              <a:t> </a:t>
            </a:r>
          </a:p>
          <a:p>
            <a:pPr algn="ctr">
              <a:buNone/>
            </a:pPr>
            <a:r>
              <a:rPr lang="en-US" sz="1800" dirty="0" smtClean="0">
                <a:latin typeface="Times New Roman" pitchFamily="18" charset="0"/>
                <a:cs typeface="Times New Roman" pitchFamily="18" charset="0"/>
              </a:rPr>
              <a:t>By</a:t>
            </a:r>
          </a:p>
          <a:p>
            <a:pPr algn="ctr">
              <a:buNone/>
            </a:pPr>
            <a:r>
              <a:rPr lang="en-US" sz="1800" b="1" smtClean="0">
                <a:latin typeface="Times New Roman" pitchFamily="18" charset="0"/>
                <a:cs typeface="Times New Roman" pitchFamily="18" charset="0"/>
              </a:rPr>
              <a:t>Dr. Paramita</a:t>
            </a:r>
            <a:r>
              <a:rPr lang="en-US" sz="1800" b="1" dirty="0" smtClean="0">
                <a:latin typeface="Times New Roman" pitchFamily="18" charset="0"/>
                <a:cs typeface="Times New Roman" pitchFamily="18" charset="0"/>
              </a:rPr>
              <a:t> </a:t>
            </a:r>
            <a:r>
              <a:rPr lang="en-US" sz="1800" b="1" dirty="0" err="1" smtClean="0">
                <a:latin typeface="Times New Roman" pitchFamily="18" charset="0"/>
                <a:cs typeface="Times New Roman" pitchFamily="18" charset="0"/>
              </a:rPr>
              <a:t>Sen</a:t>
            </a:r>
            <a:r>
              <a:rPr lang="en-US" sz="1800" dirty="0" smtClean="0">
                <a:latin typeface="Times New Roman" pitchFamily="18" charset="0"/>
                <a:cs typeface="Times New Roman" pitchFamily="18" charset="0"/>
              </a:rPr>
              <a:t> </a:t>
            </a:r>
          </a:p>
          <a:p>
            <a:pPr algn="ctr">
              <a:buNone/>
            </a:pPr>
            <a:r>
              <a:rPr lang="en-US" sz="1800" dirty="0" smtClean="0">
                <a:latin typeface="Times New Roman" pitchFamily="18" charset="0"/>
                <a:cs typeface="Times New Roman" pitchFamily="18" charset="0"/>
              </a:rPr>
              <a:t>Librarian,</a:t>
            </a:r>
          </a:p>
          <a:p>
            <a:pPr algn="ctr">
              <a:buNone/>
            </a:pPr>
            <a:r>
              <a:rPr lang="en-US" sz="1800" dirty="0" err="1" smtClean="0">
                <a:latin typeface="Times New Roman" pitchFamily="18" charset="0"/>
                <a:cs typeface="Times New Roman" pitchFamily="18" charset="0"/>
              </a:rPr>
              <a:t>Chandraketugarh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Sahidullah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Smriti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Mahavidyalaya</a:t>
            </a:r>
            <a:r>
              <a:rPr lang="en-US" sz="1800" dirty="0" smtClean="0">
                <a:latin typeface="Times New Roman" pitchFamily="18" charset="0"/>
                <a:cs typeface="Times New Roman" pitchFamily="18" charset="0"/>
              </a:rPr>
              <a:t>,</a:t>
            </a:r>
          </a:p>
          <a:p>
            <a:pPr algn="ctr">
              <a:buNone/>
            </a:pP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Berachampa</a:t>
            </a:r>
            <a:r>
              <a:rPr lang="en-US" sz="1800" dirty="0" smtClean="0">
                <a:latin typeface="Times New Roman" pitchFamily="18" charset="0"/>
                <a:cs typeface="Times New Roman" pitchFamily="18" charset="0"/>
              </a:rPr>
              <a:t>, North 24 </a:t>
            </a:r>
            <a:r>
              <a:rPr lang="en-US" sz="1800" dirty="0" err="1" smtClean="0">
                <a:latin typeface="Times New Roman" pitchFamily="18" charset="0"/>
                <a:cs typeface="Times New Roman" pitchFamily="18" charset="0"/>
              </a:rPr>
              <a:t>Parganas</a:t>
            </a:r>
            <a:r>
              <a:rPr lang="en-US" sz="1800" dirty="0" smtClean="0">
                <a:latin typeface="Times New Roman" pitchFamily="18" charset="0"/>
                <a:cs typeface="Times New Roman" pitchFamily="18" charset="0"/>
              </a:rPr>
              <a:t>,</a:t>
            </a:r>
          </a:p>
          <a:p>
            <a:pPr algn="ctr">
              <a:buNone/>
            </a:pPr>
            <a:r>
              <a:rPr lang="en-US" sz="1800" dirty="0" smtClean="0">
                <a:latin typeface="Times New Roman" pitchFamily="18" charset="0"/>
                <a:cs typeface="Times New Roman" pitchFamily="18" charset="0"/>
              </a:rPr>
              <a:t>West Bengal, Pin-743424</a:t>
            </a: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838200"/>
          </a:xfrm>
        </p:spPr>
        <p:txBody>
          <a:bodyPr>
            <a:noAutofit/>
          </a:bodyPr>
          <a:lstStyle/>
          <a:p>
            <a:r>
              <a:rPr lang="en-US" sz="2800" b="1" dirty="0" smtClean="0">
                <a:latin typeface="Times New Roman" pitchFamily="18" charset="0"/>
                <a:cs typeface="Times New Roman" pitchFamily="18" charset="0"/>
              </a:rPr>
              <a:t>Conclusion and recommendations</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4" name="TextBox 3"/>
          <p:cNvSpPr txBox="1"/>
          <p:nvPr/>
        </p:nvSpPr>
        <p:spPr>
          <a:xfrm>
            <a:off x="533400" y="1066800"/>
            <a:ext cx="8077200" cy="1200329"/>
          </a:xfrm>
          <a:prstGeom prst="rect">
            <a:avLst/>
          </a:prstGeom>
          <a:noFill/>
        </p:spPr>
        <p:txBody>
          <a:bodyPr wrap="square" rtlCol="0">
            <a:spAutoFit/>
          </a:bodyPr>
          <a:lstStyle/>
          <a:p>
            <a:pPr algn="just"/>
            <a:r>
              <a:rPr lang="en-US" dirty="0" smtClean="0">
                <a:latin typeface="Times New Roman" pitchFamily="18" charset="0"/>
                <a:cs typeface="Times New Roman" pitchFamily="18" charset="0"/>
              </a:rPr>
              <a:t>In this </a:t>
            </a:r>
            <a:r>
              <a:rPr lang="en-US" dirty="0" err="1" smtClean="0">
                <a:latin typeface="Times New Roman" pitchFamily="18" charset="0"/>
                <a:cs typeface="Times New Roman" pitchFamily="18" charset="0"/>
              </a:rPr>
              <a:t>covid</a:t>
            </a:r>
            <a:r>
              <a:rPr lang="en-US" dirty="0" smtClean="0">
                <a:latin typeface="Times New Roman" pitchFamily="18" charset="0"/>
                <a:cs typeface="Times New Roman" pitchFamily="18" charset="0"/>
              </a:rPr>
              <a:t> 19 pandemic situation where we can not be present to the library physically to give the services to the users and the users cannot also be physically present to the libraries, ICT is the only means to render services.</a:t>
            </a:r>
            <a:r>
              <a:rPr lang="en-IN" dirty="0" smtClean="0">
                <a:latin typeface="Times New Roman" pitchFamily="18" charset="0"/>
                <a:cs typeface="Times New Roman" pitchFamily="18" charset="0"/>
              </a:rPr>
              <a:t> So from the findings of the study the following recommendations can be given:</a:t>
            </a:r>
            <a:endParaRPr lang="en-IN" dirty="0">
              <a:latin typeface="Times New Roman" pitchFamily="18" charset="0"/>
              <a:cs typeface="Times New Roman" pitchFamily="18" charset="0"/>
            </a:endParaRPr>
          </a:p>
        </p:txBody>
      </p:sp>
      <p:sp>
        <p:nvSpPr>
          <p:cNvPr id="5" name="Flowchart: Punched Tape 4"/>
          <p:cNvSpPr/>
          <p:nvPr/>
        </p:nvSpPr>
        <p:spPr>
          <a:xfrm>
            <a:off x="2438400" y="5638800"/>
            <a:ext cx="3810000" cy="1219200"/>
          </a:xfrm>
          <a:prstGeom prst="flowChartPunchedTap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200" dirty="0" smtClean="0">
                <a:solidFill>
                  <a:srgbClr val="C00000"/>
                </a:solidFill>
              </a:rPr>
              <a:t>Thank You</a:t>
            </a:r>
            <a:endParaRPr lang="en-US" sz="3200" dirty="0">
              <a:solidFill>
                <a:srgbClr val="C00000"/>
              </a:solidFill>
            </a:endParaRPr>
          </a:p>
        </p:txBody>
      </p:sp>
      <p:sp>
        <p:nvSpPr>
          <p:cNvPr id="6" name="Rectangle 5"/>
          <p:cNvSpPr/>
          <p:nvPr/>
        </p:nvSpPr>
        <p:spPr>
          <a:xfrm>
            <a:off x="609600" y="2209800"/>
            <a:ext cx="8077200" cy="3447098"/>
          </a:xfrm>
          <a:prstGeom prst="rect">
            <a:avLst/>
          </a:prstGeom>
        </p:spPr>
        <p:txBody>
          <a:bodyPr wrap="square">
            <a:spAutoFit/>
          </a:bodyPr>
          <a:lstStyle/>
          <a:p>
            <a:pPr algn="just"/>
            <a:endParaRPr lang="en-US" sz="2000" dirty="0" smtClean="0">
              <a:latin typeface="Times New Roman" pitchFamily="18" charset="0"/>
              <a:cs typeface="Times New Roman" pitchFamily="18" charset="0"/>
            </a:endParaRPr>
          </a:p>
          <a:p>
            <a:pPr lvl="0" algn="just">
              <a:buFont typeface="Wingdings" pitchFamily="2" charset="2"/>
              <a:buChar char="Ø"/>
            </a:pPr>
            <a:r>
              <a:rPr lang="en-US" dirty="0" smtClean="0">
                <a:latin typeface="Times New Roman" pitchFamily="18" charset="0"/>
                <a:cs typeface="Times New Roman" pitchFamily="18" charset="0"/>
              </a:rPr>
              <a:t>There should  be budgetary provision for subscription of e-resources beside the printed ones and budget for building infrastructure related to ICT is also very essential. </a:t>
            </a:r>
          </a:p>
          <a:p>
            <a:pPr algn="just">
              <a:buFont typeface="Wingdings" pitchFamily="2" charset="2"/>
              <a:buChar char="Ø"/>
            </a:pPr>
            <a:r>
              <a:rPr lang="en-US" dirty="0" smtClean="0">
                <a:latin typeface="Times New Roman" pitchFamily="18" charset="0"/>
                <a:cs typeface="Times New Roman" pitchFamily="18" charset="0"/>
              </a:rPr>
              <a:t>Awareness about of the services of the library should be reached to each and every student.</a:t>
            </a:r>
            <a:r>
              <a:rPr lang="en-IN" dirty="0" smtClean="0">
                <a:latin typeface="Times New Roman" pitchFamily="18" charset="0"/>
                <a:cs typeface="Times New Roman" pitchFamily="18" charset="0"/>
              </a:rPr>
              <a:t> Students also should be acquainted with e-resources use beside the faculties.</a:t>
            </a:r>
          </a:p>
          <a:p>
            <a:pPr algn="just">
              <a:buFont typeface="Wingdings" pitchFamily="2" charset="2"/>
              <a:buChar char="Ø"/>
            </a:pPr>
            <a:r>
              <a:rPr lang="en-IN" dirty="0" smtClean="0">
                <a:latin typeface="Times New Roman" pitchFamily="18" charset="0"/>
                <a:cs typeface="Times New Roman" pitchFamily="18" charset="0"/>
              </a:rPr>
              <a:t>More orientation programme regarding use of e-resources should be done.</a:t>
            </a:r>
          </a:p>
          <a:p>
            <a:pPr algn="just">
              <a:buFont typeface="Wingdings" pitchFamily="2" charset="2"/>
              <a:buChar char="Ø"/>
            </a:pPr>
            <a:r>
              <a:rPr lang="en-IN" dirty="0" smtClean="0">
                <a:latin typeface="Times New Roman" pitchFamily="18" charset="0"/>
                <a:cs typeface="Times New Roman" pitchFamily="18" charset="0"/>
              </a:rPr>
              <a:t>Space for e-zone  and the scope for searching online documents for the students who have no media to access e-resources except library.</a:t>
            </a:r>
          </a:p>
          <a:p>
            <a:pPr algn="just">
              <a:buFont typeface="Wingdings" pitchFamily="2" charset="2"/>
              <a:buChar char="Ø"/>
            </a:pPr>
            <a:r>
              <a:rPr lang="en-IN" dirty="0" smtClean="0">
                <a:latin typeface="Times New Roman" pitchFamily="18" charset="0"/>
                <a:cs typeface="Times New Roman" pitchFamily="18" charset="0"/>
              </a:rPr>
              <a:t>Skilled and LIS trained professional staff is very much required for giving quality services.</a:t>
            </a:r>
          </a:p>
          <a:p>
            <a:pPr algn="just">
              <a:buFont typeface="Wingdings" pitchFamily="2" charset="2"/>
              <a:buChar char="Ø"/>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2971800"/>
            <a:ext cx="7620000" cy="1138773"/>
          </a:xfrm>
          <a:prstGeom prst="rect">
            <a:avLst/>
          </a:prstGeom>
        </p:spPr>
        <p:txBody>
          <a:bodyPr wrap="square">
            <a:spAutoFit/>
          </a:bodyPr>
          <a:lstStyle/>
          <a:p>
            <a:pPr>
              <a:lnSpc>
                <a:spcPct val="200000"/>
              </a:lnSpc>
            </a:pPr>
            <a:r>
              <a:rPr lang="en-US" b="1" dirty="0" smtClean="0">
                <a:latin typeface="Times New Roman" pitchFamily="18" charset="0"/>
                <a:cs typeface="Times New Roman" pitchFamily="18" charset="0"/>
              </a:rPr>
              <a:t>Objective of the study</a:t>
            </a:r>
            <a:r>
              <a:rPr lang="en-US" dirty="0" smtClean="0">
                <a:latin typeface="Times New Roman" pitchFamily="18" charset="0"/>
                <a:cs typeface="Times New Roman" pitchFamily="18" charset="0"/>
              </a:rPr>
              <a:t>:</a:t>
            </a:r>
          </a:p>
          <a:p>
            <a:r>
              <a:rPr lang="en-US" sz="1600" dirty="0" smtClean="0">
                <a:latin typeface="Times New Roman" pitchFamily="18" charset="0"/>
                <a:cs typeface="Times New Roman" pitchFamily="18" charset="0"/>
              </a:rPr>
              <a:t>Assess the present use of printed resources of the library as well as to know the extent of use of e-resources by the users.</a:t>
            </a:r>
          </a:p>
        </p:txBody>
      </p:sp>
      <p:sp>
        <p:nvSpPr>
          <p:cNvPr id="5" name="TextBox 4"/>
          <p:cNvSpPr txBox="1"/>
          <p:nvPr/>
        </p:nvSpPr>
        <p:spPr>
          <a:xfrm>
            <a:off x="685800" y="762000"/>
            <a:ext cx="7696200" cy="2400657"/>
          </a:xfrm>
          <a:prstGeom prst="rect">
            <a:avLst/>
          </a:prstGeom>
          <a:noFill/>
        </p:spPr>
        <p:txBody>
          <a:bodyPr wrap="square" rtlCol="0">
            <a:spAutoFit/>
          </a:bodyPr>
          <a:lstStyle/>
          <a:p>
            <a:r>
              <a:rPr lang="en-IN" b="1" dirty="0" smtClean="0">
                <a:latin typeface="Times New Roman" pitchFamily="18" charset="0"/>
                <a:cs typeface="Times New Roman" pitchFamily="18" charset="0"/>
              </a:rPr>
              <a:t>Introduction</a:t>
            </a:r>
          </a:p>
          <a:p>
            <a:endParaRPr lang="en-IN" dirty="0" smtClean="0">
              <a:latin typeface="Times New Roman" pitchFamily="18" charset="0"/>
              <a:cs typeface="Times New Roman" pitchFamily="18" charset="0"/>
            </a:endParaRPr>
          </a:p>
          <a:p>
            <a:pPr algn="just"/>
            <a:r>
              <a:rPr lang="en-US" sz="1600" dirty="0" smtClean="0">
                <a:latin typeface="Times New Roman" pitchFamily="18" charset="0"/>
                <a:cs typeface="Times New Roman" pitchFamily="18" charset="0"/>
              </a:rPr>
              <a:t>In this 21</a:t>
            </a:r>
            <a:r>
              <a:rPr lang="en-US" sz="1600" baseline="30000" dirty="0" smtClean="0">
                <a:latin typeface="Times New Roman" pitchFamily="18" charset="0"/>
                <a:cs typeface="Times New Roman" pitchFamily="18" charset="0"/>
              </a:rPr>
              <a:t>st</a:t>
            </a:r>
            <a:r>
              <a:rPr lang="en-US" sz="1600" dirty="0" smtClean="0">
                <a:latin typeface="Times New Roman" pitchFamily="18" charset="0"/>
                <a:cs typeface="Times New Roman" pitchFamily="18" charset="0"/>
              </a:rPr>
              <a:t> century ICT era the libraries are shifting their services from printed to  electronic form. This present study investigates the current state-of-the-art information and communication technology infrastructure of the college libraries  and the extent of use of print as well as electronic information resources in the college libraries under West Bengal State University. </a:t>
            </a:r>
          </a:p>
          <a:p>
            <a:pPr algn="just"/>
            <a:endParaRPr lang="en-IN" sz="1600" dirty="0" smtClean="0">
              <a:latin typeface="Times New Roman" pitchFamily="18" charset="0"/>
              <a:cs typeface="Times New Roman" pitchFamily="18" charset="0"/>
            </a:endParaRPr>
          </a:p>
          <a:p>
            <a:pPr algn="just"/>
            <a:endParaRPr lang="en-IN" dirty="0"/>
          </a:p>
        </p:txBody>
      </p:sp>
      <p:sp>
        <p:nvSpPr>
          <p:cNvPr id="6" name="Rectangle 5"/>
          <p:cNvSpPr/>
          <p:nvPr/>
        </p:nvSpPr>
        <p:spPr>
          <a:xfrm>
            <a:off x="838200" y="4572000"/>
            <a:ext cx="7620000" cy="1200329"/>
          </a:xfrm>
          <a:prstGeom prst="rect">
            <a:avLst/>
          </a:prstGeom>
        </p:spPr>
        <p:txBody>
          <a:bodyPr wrap="square">
            <a:spAutoFit/>
          </a:bodyPr>
          <a:lstStyle/>
          <a:p>
            <a:pPr>
              <a:buNone/>
            </a:pPr>
            <a:r>
              <a:rPr lang="en-US" b="1" dirty="0" smtClean="0">
                <a:latin typeface="Times New Roman" pitchFamily="18" charset="0"/>
                <a:cs typeface="Times New Roman" pitchFamily="18" charset="0"/>
              </a:rPr>
              <a:t>Methodology</a:t>
            </a:r>
          </a:p>
          <a:p>
            <a:pPr marL="0" lvl="1" algn="just"/>
            <a:endParaRPr lang="en-US" dirty="0" smtClean="0">
              <a:latin typeface="Times New Roman" pitchFamily="18" charset="0"/>
              <a:cs typeface="Times New Roman" pitchFamily="18" charset="0"/>
            </a:endParaRPr>
          </a:p>
          <a:p>
            <a:pPr marL="0" lvl="1" algn="just"/>
            <a:r>
              <a:rPr lang="en-US" dirty="0" smtClean="0">
                <a:latin typeface="Times New Roman" pitchFamily="18" charset="0"/>
                <a:cs typeface="Times New Roman" pitchFamily="18" charset="0"/>
              </a:rPr>
              <a:t>41 govt. and govt. aided general colleges are surveyed for this study under West Bengal State University and  questionnaire method is used to collect data.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3"/>
          <p:cNvGraphicFramePr>
            <a:graphicFrameLocks/>
          </p:cNvGraphicFramePr>
          <p:nvPr/>
        </p:nvGraphicFramePr>
        <p:xfrm>
          <a:off x="609600" y="914400"/>
          <a:ext cx="3352801" cy="1962912"/>
        </p:xfrm>
        <a:graphic>
          <a:graphicData uri="http://schemas.openxmlformats.org/drawingml/2006/table">
            <a:tbl>
              <a:tblPr firstRow="1" bandRow="1">
                <a:tableStyleId>{00A15C55-8517-42AA-B614-E9B94910E393}</a:tableStyleId>
              </a:tblPr>
              <a:tblGrid>
                <a:gridCol w="1371600">
                  <a:extLst>
                    <a:ext uri="{9D8B030D-6E8A-4147-A177-3AD203B41FA5}">
                      <a16:colId xmlns:a16="http://schemas.microsoft.com/office/drawing/2014/main" xmlns="" val="20000"/>
                    </a:ext>
                  </a:extLst>
                </a:gridCol>
                <a:gridCol w="990601">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tblGrid>
              <a:tr h="367145">
                <a:tc>
                  <a:txBody>
                    <a:bodyPr/>
                    <a:lstStyle/>
                    <a:p>
                      <a:pPr marL="0" marR="0" algn="l">
                        <a:lnSpc>
                          <a:spcPct val="115000"/>
                        </a:lnSpc>
                        <a:spcBef>
                          <a:spcPts val="0"/>
                        </a:spcBef>
                        <a:spcAft>
                          <a:spcPts val="0"/>
                        </a:spcAft>
                      </a:pPr>
                      <a:r>
                        <a:rPr lang="en-US" sz="1400" dirty="0">
                          <a:latin typeface="Times New Roman" pitchFamily="18" charset="0"/>
                          <a:cs typeface="Times New Roman" pitchFamily="18" charset="0"/>
                        </a:rPr>
                        <a:t>Total no. of books </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l">
                        <a:lnSpc>
                          <a:spcPct val="115000"/>
                        </a:lnSpc>
                        <a:spcBef>
                          <a:spcPts val="0"/>
                        </a:spcBef>
                        <a:spcAft>
                          <a:spcPts val="0"/>
                        </a:spcAft>
                      </a:pPr>
                      <a:r>
                        <a:rPr lang="en-US" sz="1400" dirty="0">
                          <a:latin typeface="Times New Roman" pitchFamily="18" charset="0"/>
                          <a:cs typeface="Times New Roman" pitchFamily="18" charset="0"/>
                        </a:rPr>
                        <a:t>No. of Colleges</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1400" dirty="0" smtClean="0">
                          <a:latin typeface="Times New Roman" pitchFamily="18" charset="0"/>
                          <a:cs typeface="Times New Roman" pitchFamily="18" charset="0"/>
                        </a:rPr>
                        <a:t>Percentage</a:t>
                      </a:r>
                    </a:p>
                    <a:p>
                      <a:pPr marL="0" marR="0" indent="0" algn="l" defTabSz="914400" rtl="0" eaLnBrk="1" fontAlgn="auto" latinLnBrk="0" hangingPunct="1">
                        <a:lnSpc>
                          <a:spcPct val="115000"/>
                        </a:lnSpc>
                        <a:spcBef>
                          <a:spcPts val="0"/>
                        </a:spcBef>
                        <a:spcAft>
                          <a:spcPts val="0"/>
                        </a:spcAft>
                        <a:buClrTx/>
                        <a:buSzTx/>
                        <a:buFontTx/>
                        <a:buNone/>
                        <a:tabLst/>
                        <a:defRPr/>
                      </a:pPr>
                      <a:r>
                        <a:rPr lang="en-IN" sz="1400" dirty="0" smtClean="0">
                          <a:latin typeface="Times New Roman" pitchFamily="18" charset="0"/>
                          <a:cs typeface="Times New Roman" pitchFamily="18" charset="0"/>
                        </a:rPr>
                        <a:t>(%)</a:t>
                      </a:r>
                    </a:p>
                  </a:txBody>
                  <a:tcPr marL="68580" marR="68580" marT="0" marB="0"/>
                </a:tc>
                <a:extLst>
                  <a:ext uri="{0D108BD9-81ED-4DB2-BD59-A6C34878D82A}">
                    <a16:rowId xmlns:a16="http://schemas.microsoft.com/office/drawing/2014/main" xmlns="" val="10000"/>
                  </a:ext>
                </a:extLst>
              </a:tr>
              <a:tr h="242455">
                <a:tc>
                  <a:txBody>
                    <a:bodyPr/>
                    <a:lstStyle/>
                    <a:p>
                      <a:pPr marL="0" marR="0" algn="l">
                        <a:lnSpc>
                          <a:spcPct val="115000"/>
                        </a:lnSpc>
                        <a:spcBef>
                          <a:spcPts val="0"/>
                        </a:spcBef>
                        <a:spcAft>
                          <a:spcPts val="0"/>
                        </a:spcAft>
                      </a:pPr>
                      <a:r>
                        <a:rPr lang="en-US" sz="1400" dirty="0" smtClean="0">
                          <a:latin typeface="Times New Roman" pitchFamily="18" charset="0"/>
                          <a:cs typeface="Times New Roman" pitchFamily="18" charset="0"/>
                        </a:rPr>
                        <a:t>0-10000</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l">
                        <a:lnSpc>
                          <a:spcPct val="115000"/>
                        </a:lnSpc>
                        <a:spcBef>
                          <a:spcPts val="0"/>
                        </a:spcBef>
                        <a:spcAft>
                          <a:spcPts val="0"/>
                        </a:spcAft>
                      </a:pPr>
                      <a:r>
                        <a:rPr lang="en-US" sz="1400" dirty="0">
                          <a:latin typeface="Times New Roman" pitchFamily="18" charset="0"/>
                          <a:ea typeface="Calibri"/>
                          <a:cs typeface="Times New Roman" pitchFamily="18" charset="0"/>
                        </a:rPr>
                        <a:t>7</a:t>
                      </a:r>
                    </a:p>
                  </a:txBody>
                  <a:tcPr marL="68580" marR="68580" marT="0" marB="0"/>
                </a:tc>
                <a:tc>
                  <a:txBody>
                    <a:bodyPr/>
                    <a:lstStyle/>
                    <a:p>
                      <a:pPr marL="0" marR="0" algn="l">
                        <a:lnSpc>
                          <a:spcPct val="115000"/>
                        </a:lnSpc>
                        <a:spcBef>
                          <a:spcPts val="0"/>
                        </a:spcBef>
                        <a:spcAft>
                          <a:spcPts val="0"/>
                        </a:spcAft>
                      </a:pPr>
                      <a:r>
                        <a:rPr lang="en-US" sz="1400" dirty="0" smtClean="0">
                          <a:latin typeface="Times New Roman" pitchFamily="18" charset="0"/>
                          <a:ea typeface="Calibri"/>
                          <a:cs typeface="Times New Roman" pitchFamily="18" charset="0"/>
                        </a:rPr>
                        <a:t>17.08</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1"/>
                  </a:ext>
                </a:extLst>
              </a:tr>
              <a:tr h="227393">
                <a:tc>
                  <a:txBody>
                    <a:bodyPr/>
                    <a:lstStyle/>
                    <a:p>
                      <a:pPr marL="0" marR="0" algn="l">
                        <a:lnSpc>
                          <a:spcPct val="115000"/>
                        </a:lnSpc>
                        <a:spcBef>
                          <a:spcPts val="0"/>
                        </a:spcBef>
                        <a:spcAft>
                          <a:spcPts val="0"/>
                        </a:spcAft>
                      </a:pPr>
                      <a:r>
                        <a:rPr lang="en-US" sz="1400" dirty="0" smtClean="0">
                          <a:latin typeface="Times New Roman" pitchFamily="18" charset="0"/>
                          <a:cs typeface="Times New Roman" pitchFamily="18" charset="0"/>
                        </a:rPr>
                        <a:t>10001-20000</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l">
                        <a:lnSpc>
                          <a:spcPct val="115000"/>
                        </a:lnSpc>
                        <a:spcBef>
                          <a:spcPts val="0"/>
                        </a:spcBef>
                        <a:spcAft>
                          <a:spcPts val="0"/>
                        </a:spcAft>
                      </a:pPr>
                      <a:r>
                        <a:rPr lang="en-US" sz="1400" dirty="0">
                          <a:latin typeface="Times New Roman" pitchFamily="18" charset="0"/>
                          <a:ea typeface="Calibri"/>
                          <a:cs typeface="Times New Roman" pitchFamily="18" charset="0"/>
                        </a:rPr>
                        <a:t>9</a:t>
                      </a:r>
                    </a:p>
                  </a:txBody>
                  <a:tcPr marL="68580" marR="68580" marT="0" marB="0"/>
                </a:tc>
                <a:tc>
                  <a:txBody>
                    <a:bodyPr/>
                    <a:lstStyle/>
                    <a:p>
                      <a:pPr marL="0" marR="0" algn="l">
                        <a:lnSpc>
                          <a:spcPct val="115000"/>
                        </a:lnSpc>
                        <a:spcBef>
                          <a:spcPts val="0"/>
                        </a:spcBef>
                        <a:spcAft>
                          <a:spcPts val="0"/>
                        </a:spcAft>
                      </a:pPr>
                      <a:r>
                        <a:rPr lang="en-US" sz="1400" dirty="0" smtClean="0">
                          <a:latin typeface="Times New Roman" pitchFamily="18" charset="0"/>
                          <a:ea typeface="Calibri"/>
                          <a:cs typeface="Times New Roman" pitchFamily="18" charset="0"/>
                        </a:rPr>
                        <a:t>21.95</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2"/>
                  </a:ext>
                </a:extLst>
              </a:tr>
              <a:tr h="224979">
                <a:tc>
                  <a:txBody>
                    <a:bodyPr/>
                    <a:lstStyle/>
                    <a:p>
                      <a:pPr marL="0" marR="0" algn="l">
                        <a:lnSpc>
                          <a:spcPct val="115000"/>
                        </a:lnSpc>
                        <a:spcBef>
                          <a:spcPts val="0"/>
                        </a:spcBef>
                        <a:spcAft>
                          <a:spcPts val="0"/>
                        </a:spcAft>
                      </a:pPr>
                      <a:r>
                        <a:rPr lang="en-US" sz="1400" dirty="0" smtClean="0">
                          <a:latin typeface="Times New Roman" pitchFamily="18" charset="0"/>
                          <a:cs typeface="Times New Roman" pitchFamily="18" charset="0"/>
                        </a:rPr>
                        <a:t>20001-30000</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l">
                        <a:lnSpc>
                          <a:spcPct val="115000"/>
                        </a:lnSpc>
                        <a:spcBef>
                          <a:spcPts val="0"/>
                        </a:spcBef>
                        <a:spcAft>
                          <a:spcPts val="0"/>
                        </a:spcAft>
                      </a:pPr>
                      <a:r>
                        <a:rPr lang="en-US" sz="1400" dirty="0" smtClean="0">
                          <a:latin typeface="Times New Roman" pitchFamily="18" charset="0"/>
                          <a:ea typeface="Calibri"/>
                          <a:cs typeface="Times New Roman" pitchFamily="18" charset="0"/>
                        </a:rPr>
                        <a:t>11</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l">
                        <a:lnSpc>
                          <a:spcPct val="115000"/>
                        </a:lnSpc>
                        <a:spcBef>
                          <a:spcPts val="0"/>
                        </a:spcBef>
                        <a:spcAft>
                          <a:spcPts val="0"/>
                        </a:spcAft>
                      </a:pPr>
                      <a:r>
                        <a:rPr lang="en-US" sz="1400" dirty="0" smtClean="0">
                          <a:latin typeface="Times New Roman" pitchFamily="18" charset="0"/>
                          <a:ea typeface="Calibri"/>
                          <a:cs typeface="Times New Roman" pitchFamily="18" charset="0"/>
                        </a:rPr>
                        <a:t>26.88</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3"/>
                  </a:ext>
                </a:extLst>
              </a:tr>
              <a:tr h="222565">
                <a:tc>
                  <a:txBody>
                    <a:bodyPr/>
                    <a:lstStyle/>
                    <a:p>
                      <a:pPr marL="0" marR="0" algn="l">
                        <a:lnSpc>
                          <a:spcPct val="115000"/>
                        </a:lnSpc>
                        <a:spcBef>
                          <a:spcPts val="0"/>
                        </a:spcBef>
                        <a:spcAft>
                          <a:spcPts val="0"/>
                        </a:spcAft>
                      </a:pPr>
                      <a:r>
                        <a:rPr lang="en-US" sz="1400" dirty="0" smtClean="0">
                          <a:latin typeface="Times New Roman" pitchFamily="18" charset="0"/>
                          <a:cs typeface="Times New Roman" pitchFamily="18" charset="0"/>
                        </a:rPr>
                        <a:t>30001-40000</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l">
                        <a:lnSpc>
                          <a:spcPct val="115000"/>
                        </a:lnSpc>
                        <a:spcBef>
                          <a:spcPts val="0"/>
                        </a:spcBef>
                        <a:spcAft>
                          <a:spcPts val="0"/>
                        </a:spcAft>
                      </a:pPr>
                      <a:r>
                        <a:rPr lang="en-US" sz="1400" dirty="0">
                          <a:latin typeface="Times New Roman" pitchFamily="18" charset="0"/>
                          <a:ea typeface="Calibri"/>
                          <a:cs typeface="Times New Roman" pitchFamily="18" charset="0"/>
                        </a:rPr>
                        <a:t>7</a:t>
                      </a:r>
                    </a:p>
                  </a:txBody>
                  <a:tcPr marL="68580" marR="68580" marT="0" marB="0"/>
                </a:tc>
                <a:tc>
                  <a:txBody>
                    <a:bodyPr/>
                    <a:lstStyle/>
                    <a:p>
                      <a:pPr marL="0" marR="0" algn="l">
                        <a:lnSpc>
                          <a:spcPct val="115000"/>
                        </a:lnSpc>
                        <a:spcBef>
                          <a:spcPts val="0"/>
                        </a:spcBef>
                        <a:spcAft>
                          <a:spcPts val="0"/>
                        </a:spcAft>
                      </a:pPr>
                      <a:r>
                        <a:rPr lang="en-US" sz="1400" dirty="0" smtClean="0">
                          <a:latin typeface="Times New Roman" pitchFamily="18" charset="0"/>
                          <a:ea typeface="Calibri"/>
                          <a:cs typeface="Times New Roman" pitchFamily="18" charset="0"/>
                        </a:rPr>
                        <a:t>17.08</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4"/>
                  </a:ext>
                </a:extLst>
              </a:tr>
              <a:tr h="220151">
                <a:tc>
                  <a:txBody>
                    <a:bodyPr/>
                    <a:lstStyle/>
                    <a:p>
                      <a:pPr marL="0" marR="0" algn="l">
                        <a:lnSpc>
                          <a:spcPct val="115000"/>
                        </a:lnSpc>
                        <a:spcBef>
                          <a:spcPts val="0"/>
                        </a:spcBef>
                        <a:spcAft>
                          <a:spcPts val="0"/>
                        </a:spcAft>
                      </a:pPr>
                      <a:r>
                        <a:rPr lang="en-US" sz="1400" dirty="0" smtClean="0">
                          <a:latin typeface="Times New Roman" pitchFamily="18" charset="0"/>
                          <a:cs typeface="Times New Roman" pitchFamily="18" charset="0"/>
                        </a:rPr>
                        <a:t>40001-50000</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l">
                        <a:lnSpc>
                          <a:spcPct val="115000"/>
                        </a:lnSpc>
                        <a:spcBef>
                          <a:spcPts val="0"/>
                        </a:spcBef>
                        <a:spcAft>
                          <a:spcPts val="0"/>
                        </a:spcAft>
                      </a:pPr>
                      <a:r>
                        <a:rPr lang="en-US" sz="1400" dirty="0">
                          <a:latin typeface="Times New Roman" pitchFamily="18" charset="0"/>
                          <a:ea typeface="Calibri"/>
                          <a:cs typeface="Times New Roman" pitchFamily="18" charset="0"/>
                        </a:rPr>
                        <a:t>5</a:t>
                      </a:r>
                    </a:p>
                  </a:txBody>
                  <a:tcPr marL="68580" marR="68580" marT="0" marB="0"/>
                </a:tc>
                <a:tc>
                  <a:txBody>
                    <a:bodyPr/>
                    <a:lstStyle/>
                    <a:p>
                      <a:pPr marL="0" marR="0" algn="l">
                        <a:lnSpc>
                          <a:spcPct val="115000"/>
                        </a:lnSpc>
                        <a:spcBef>
                          <a:spcPts val="0"/>
                        </a:spcBef>
                        <a:spcAft>
                          <a:spcPts val="0"/>
                        </a:spcAft>
                      </a:pPr>
                      <a:r>
                        <a:rPr lang="en-US" sz="1400" dirty="0" smtClean="0">
                          <a:latin typeface="Times New Roman" pitchFamily="18" charset="0"/>
                          <a:ea typeface="Calibri"/>
                          <a:cs typeface="Times New Roman" pitchFamily="18" charset="0"/>
                        </a:rPr>
                        <a:t>12.19</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5"/>
                  </a:ext>
                </a:extLst>
              </a:tr>
              <a:tr h="228600">
                <a:tc>
                  <a:txBody>
                    <a:bodyPr/>
                    <a:lstStyle/>
                    <a:p>
                      <a:pPr marL="0" marR="0" algn="l">
                        <a:lnSpc>
                          <a:spcPct val="115000"/>
                        </a:lnSpc>
                        <a:spcBef>
                          <a:spcPts val="0"/>
                        </a:spcBef>
                        <a:spcAft>
                          <a:spcPts val="0"/>
                        </a:spcAft>
                      </a:pPr>
                      <a:r>
                        <a:rPr lang="en-US" sz="1400" dirty="0" smtClean="0">
                          <a:latin typeface="Times New Roman" pitchFamily="18" charset="0"/>
                          <a:cs typeface="Times New Roman" pitchFamily="18" charset="0"/>
                        </a:rPr>
                        <a:t>50001 </a:t>
                      </a:r>
                      <a:r>
                        <a:rPr lang="en-US" sz="1400" dirty="0">
                          <a:latin typeface="Times New Roman" pitchFamily="18" charset="0"/>
                          <a:cs typeface="Times New Roman" pitchFamily="18" charset="0"/>
                        </a:rPr>
                        <a:t>and above</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l">
                        <a:lnSpc>
                          <a:spcPct val="115000"/>
                        </a:lnSpc>
                        <a:spcBef>
                          <a:spcPts val="0"/>
                        </a:spcBef>
                        <a:spcAft>
                          <a:spcPts val="0"/>
                        </a:spcAft>
                      </a:pPr>
                      <a:r>
                        <a:rPr lang="en-US" sz="1400" dirty="0">
                          <a:latin typeface="Times New Roman" pitchFamily="18" charset="0"/>
                          <a:ea typeface="Calibri"/>
                          <a:cs typeface="Times New Roman" pitchFamily="18" charset="0"/>
                        </a:rPr>
                        <a:t>2</a:t>
                      </a:r>
                    </a:p>
                  </a:txBody>
                  <a:tcPr marL="68580" marR="68580" marT="0" marB="0"/>
                </a:tc>
                <a:tc>
                  <a:txBody>
                    <a:bodyPr/>
                    <a:lstStyle/>
                    <a:p>
                      <a:pPr marL="0" marR="0" algn="l">
                        <a:lnSpc>
                          <a:spcPct val="115000"/>
                        </a:lnSpc>
                        <a:spcBef>
                          <a:spcPts val="0"/>
                        </a:spcBef>
                        <a:spcAft>
                          <a:spcPts val="0"/>
                        </a:spcAft>
                      </a:pPr>
                      <a:r>
                        <a:rPr lang="en-US" sz="1400" dirty="0" smtClean="0">
                          <a:latin typeface="Times New Roman" pitchFamily="18" charset="0"/>
                          <a:ea typeface="Calibri"/>
                          <a:cs typeface="Times New Roman" pitchFamily="18" charset="0"/>
                        </a:rPr>
                        <a:t>4.88</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6"/>
                  </a:ext>
                </a:extLst>
              </a:tr>
            </a:tbl>
          </a:graphicData>
        </a:graphic>
      </p:graphicFrame>
      <p:sp>
        <p:nvSpPr>
          <p:cNvPr id="6" name="TextBox 5"/>
          <p:cNvSpPr txBox="1"/>
          <p:nvPr/>
        </p:nvSpPr>
        <p:spPr>
          <a:xfrm>
            <a:off x="4572000" y="3810000"/>
            <a:ext cx="4404360" cy="3108543"/>
          </a:xfrm>
          <a:prstGeom prst="rect">
            <a:avLst/>
          </a:prstGeom>
          <a:noFill/>
        </p:spPr>
        <p:txBody>
          <a:bodyPr wrap="square" rtlCol="0">
            <a:spAutoFit/>
          </a:bodyPr>
          <a:lstStyle/>
          <a:p>
            <a:pPr marL="0" lvl="1" algn="just"/>
            <a:r>
              <a:rPr lang="en-US" sz="1400" dirty="0" smtClean="0">
                <a:latin typeface="Times New Roman" pitchFamily="18" charset="0"/>
                <a:cs typeface="Times New Roman" pitchFamily="18" charset="0"/>
              </a:rPr>
              <a:t>From the table1 we can see that there are 17.08% colleges that have the collection of books less than 10000, maximum college have 20000-30000 books in collection.</a:t>
            </a:r>
          </a:p>
          <a:p>
            <a:pPr algn="just">
              <a:buFont typeface="Wingdings" pitchFamily="2" charset="2"/>
              <a:buChar char="Ø"/>
            </a:pPr>
            <a:endParaRPr lang="en-US" sz="1400" dirty="0" smtClean="0">
              <a:latin typeface="Times New Roman" pitchFamily="18" charset="0"/>
              <a:cs typeface="Times New Roman" pitchFamily="18" charset="0"/>
            </a:endParaRPr>
          </a:p>
          <a:p>
            <a:pPr algn="just"/>
            <a:r>
              <a:rPr lang="en-US" sz="1400" dirty="0" smtClean="0">
                <a:latin typeface="Times New Roman" pitchFamily="18" charset="0"/>
                <a:cs typeface="Times New Roman" pitchFamily="18" charset="0"/>
              </a:rPr>
              <a:t>30% colleges have no printed journals at all, 41% have maximum 5 journals, and 17% college have varied type of printed journals more than 10 in number.</a:t>
            </a:r>
          </a:p>
          <a:p>
            <a:pPr algn="just"/>
            <a:endParaRPr lang="en-US" sz="1400" dirty="0" smtClean="0">
              <a:latin typeface="Times New Roman" pitchFamily="18" charset="0"/>
              <a:cs typeface="Times New Roman" pitchFamily="18" charset="0"/>
            </a:endParaRPr>
          </a:p>
          <a:p>
            <a:pPr algn="just"/>
            <a:r>
              <a:rPr lang="en-US" sz="1400" dirty="0" smtClean="0">
                <a:latin typeface="Times New Roman" pitchFamily="18" charset="0"/>
                <a:cs typeface="Times New Roman" pitchFamily="18" charset="0"/>
              </a:rPr>
              <a:t>Here in table 3 shows the student strength of the colleges where  almost 30% colleges have 1000 students in three years degree course, 24.39% have maximum 2000 students and so on.</a:t>
            </a:r>
          </a:p>
          <a:p>
            <a:pPr lvl="1" algn="just"/>
            <a:endParaRPr lang="en-US" sz="1400" dirty="0" smtClean="0">
              <a:latin typeface="Times New Roman" pitchFamily="18" charset="0"/>
              <a:cs typeface="Times New Roman" pitchFamily="18" charset="0"/>
            </a:endParaRPr>
          </a:p>
          <a:p>
            <a:pPr marL="0" lvl="1" algn="just"/>
            <a:endParaRPr lang="en-US" sz="1400" dirty="0" smtClean="0">
              <a:latin typeface="Times New Roman" pitchFamily="18" charset="0"/>
              <a:cs typeface="Times New Roman" pitchFamily="18" charset="0"/>
            </a:endParaRPr>
          </a:p>
        </p:txBody>
      </p:sp>
      <p:sp>
        <p:nvSpPr>
          <p:cNvPr id="9" name="TextBox 8"/>
          <p:cNvSpPr txBox="1"/>
          <p:nvPr/>
        </p:nvSpPr>
        <p:spPr>
          <a:xfrm>
            <a:off x="152400" y="228600"/>
            <a:ext cx="4419600" cy="338554"/>
          </a:xfrm>
          <a:prstGeom prst="rect">
            <a:avLst/>
          </a:prstGeom>
          <a:noFill/>
        </p:spPr>
        <p:txBody>
          <a:bodyPr wrap="square" rtlCol="0">
            <a:spAutoFit/>
          </a:bodyPr>
          <a:lstStyle/>
          <a:p>
            <a:pPr algn="ctr"/>
            <a:r>
              <a:rPr lang="en-IN" sz="1600" dirty="0" smtClean="0">
                <a:latin typeface="Times New Roman" pitchFamily="18" charset="0"/>
                <a:cs typeface="Times New Roman" pitchFamily="18" charset="0"/>
              </a:rPr>
              <a:t>Table 1. Collection of books </a:t>
            </a:r>
            <a:endParaRPr lang="en-IN" sz="1600" dirty="0">
              <a:latin typeface="Times New Roman" pitchFamily="18" charset="0"/>
              <a:cs typeface="Times New Roman" pitchFamily="18" charset="0"/>
            </a:endParaRPr>
          </a:p>
        </p:txBody>
      </p:sp>
      <p:graphicFrame>
        <p:nvGraphicFramePr>
          <p:cNvPr id="10" name="Table 9"/>
          <p:cNvGraphicFramePr>
            <a:graphicFrameLocks noGrp="1"/>
          </p:cNvGraphicFramePr>
          <p:nvPr/>
        </p:nvGraphicFramePr>
        <p:xfrm>
          <a:off x="457200" y="3886200"/>
          <a:ext cx="3581400" cy="2306320"/>
        </p:xfrm>
        <a:graphic>
          <a:graphicData uri="http://schemas.openxmlformats.org/drawingml/2006/table">
            <a:tbl>
              <a:tblPr firstRow="1" bandRow="1">
                <a:tableStyleId>{00A15C55-8517-42AA-B614-E9B94910E393}</a:tableStyleId>
              </a:tblPr>
              <a:tblGrid>
                <a:gridCol w="16002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tblGrid>
              <a:tr h="142240">
                <a:tc gridSpan="3">
                  <a:txBody>
                    <a:bodyPr/>
                    <a:lstStyle/>
                    <a:p>
                      <a:pPr algn="ctr"/>
                      <a:r>
                        <a:rPr lang="en-IN" sz="1400" dirty="0" smtClean="0">
                          <a:latin typeface="Times New Roman" pitchFamily="18" charset="0"/>
                          <a:cs typeface="Times New Roman" pitchFamily="18" charset="0"/>
                        </a:rPr>
                        <a:t>Collections</a:t>
                      </a:r>
                      <a:r>
                        <a:rPr lang="en-IN" sz="1400" baseline="0" dirty="0" smtClean="0">
                          <a:latin typeface="Times New Roman" pitchFamily="18" charset="0"/>
                          <a:cs typeface="Times New Roman" pitchFamily="18" charset="0"/>
                        </a:rPr>
                        <a:t> </a:t>
                      </a:r>
                      <a:r>
                        <a:rPr lang="en-IN" sz="1400" dirty="0" smtClean="0">
                          <a:latin typeface="Times New Roman" pitchFamily="18" charset="0"/>
                          <a:cs typeface="Times New Roman" pitchFamily="18" charset="0"/>
                        </a:rPr>
                        <a:t>of printed journals</a:t>
                      </a:r>
                      <a:endParaRPr lang="en-IN" sz="1400" dirty="0">
                        <a:latin typeface="Times New Roman" pitchFamily="18" charset="0"/>
                        <a:cs typeface="Times New Roman" pitchFamily="18" charset="0"/>
                      </a:endParaRPr>
                    </a:p>
                  </a:txBody>
                  <a:tcPr/>
                </a:tc>
                <a:tc hMerge="1">
                  <a:txBody>
                    <a:bodyPr/>
                    <a:lstStyle/>
                    <a:p>
                      <a:endParaRPr lang="en-IN" dirty="0"/>
                    </a:p>
                  </a:txBody>
                  <a:tcPr/>
                </a:tc>
                <a:tc hMerge="1">
                  <a:txBody>
                    <a:bodyPr/>
                    <a:lstStyle/>
                    <a:p>
                      <a:endParaRPr lang="en-IN" dirty="0"/>
                    </a:p>
                  </a:txBody>
                  <a:tcPr/>
                </a:tc>
                <a:extLst>
                  <a:ext uri="{0D108BD9-81ED-4DB2-BD59-A6C34878D82A}">
                    <a16:rowId xmlns:a16="http://schemas.microsoft.com/office/drawing/2014/main" xmlns="" val="10000"/>
                  </a:ext>
                </a:extLst>
              </a:tr>
              <a:tr h="370840">
                <a:tc>
                  <a:txBody>
                    <a:bodyPr/>
                    <a:lstStyle/>
                    <a:p>
                      <a:r>
                        <a:rPr lang="en-IN" sz="1400" dirty="0" smtClean="0">
                          <a:latin typeface="Times New Roman" pitchFamily="18" charset="0"/>
                          <a:cs typeface="Times New Roman" pitchFamily="18" charset="0"/>
                        </a:rPr>
                        <a:t>Number of printed journals</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Number of colleges</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Percentage</a:t>
                      </a:r>
                    </a:p>
                    <a:p>
                      <a:pPr marL="0" marR="0" indent="0" algn="l" defTabSz="914400" rtl="0" eaLnBrk="1" fontAlgn="auto" latinLnBrk="0" hangingPunct="1">
                        <a:lnSpc>
                          <a:spcPct val="100000"/>
                        </a:lnSpc>
                        <a:spcBef>
                          <a:spcPts val="0"/>
                        </a:spcBef>
                        <a:spcAft>
                          <a:spcPts val="0"/>
                        </a:spcAft>
                        <a:buClrTx/>
                        <a:buSzTx/>
                        <a:buFontTx/>
                        <a:buNone/>
                        <a:tabLst/>
                        <a:defRPr/>
                      </a:pPr>
                      <a:r>
                        <a:rPr lang="en-IN" sz="1400" dirty="0" smtClean="0">
                          <a:latin typeface="Times New Roman" pitchFamily="18" charset="0"/>
                          <a:cs typeface="Times New Roman" pitchFamily="18" charset="0"/>
                        </a:rPr>
                        <a:t>(%)</a:t>
                      </a:r>
                    </a:p>
                  </a:txBody>
                  <a:tcPr/>
                </a:tc>
                <a:extLst>
                  <a:ext uri="{0D108BD9-81ED-4DB2-BD59-A6C34878D82A}">
                    <a16:rowId xmlns:a16="http://schemas.microsoft.com/office/drawing/2014/main" xmlns="" val="10001"/>
                  </a:ext>
                </a:extLst>
              </a:tr>
              <a:tr h="370840">
                <a:tc>
                  <a:txBody>
                    <a:bodyPr/>
                    <a:lstStyle/>
                    <a:p>
                      <a:r>
                        <a:rPr lang="en-IN" sz="1400" dirty="0" smtClean="0">
                          <a:latin typeface="Times New Roman" pitchFamily="18" charset="0"/>
                          <a:cs typeface="Times New Roman" pitchFamily="18" charset="0"/>
                        </a:rPr>
                        <a:t>No printed journal</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12</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30</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2"/>
                  </a:ext>
                </a:extLst>
              </a:tr>
              <a:tr h="370840">
                <a:tc>
                  <a:txBody>
                    <a:bodyPr/>
                    <a:lstStyle/>
                    <a:p>
                      <a:r>
                        <a:rPr lang="en-IN" sz="1400" dirty="0" smtClean="0">
                          <a:latin typeface="Times New Roman" pitchFamily="18" charset="0"/>
                          <a:cs typeface="Times New Roman" pitchFamily="18" charset="0"/>
                        </a:rPr>
                        <a:t>1-5</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17</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41</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r h="370840">
                <a:tc>
                  <a:txBody>
                    <a:bodyPr/>
                    <a:lstStyle/>
                    <a:p>
                      <a:r>
                        <a:rPr lang="en-IN" sz="1400" dirty="0" smtClean="0">
                          <a:latin typeface="Times New Roman" pitchFamily="18" charset="0"/>
                          <a:cs typeface="Times New Roman" pitchFamily="18" charset="0"/>
                        </a:rPr>
                        <a:t>6-10</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5</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12</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4"/>
                  </a:ext>
                </a:extLst>
              </a:tr>
              <a:tr h="370840">
                <a:tc>
                  <a:txBody>
                    <a:bodyPr/>
                    <a:lstStyle/>
                    <a:p>
                      <a:r>
                        <a:rPr lang="en-IN" sz="1400" dirty="0" smtClean="0">
                          <a:latin typeface="Times New Roman" pitchFamily="18" charset="0"/>
                          <a:cs typeface="Times New Roman" pitchFamily="18" charset="0"/>
                        </a:rPr>
                        <a:t>10 and above</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7</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17</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5"/>
                  </a:ext>
                </a:extLst>
              </a:tr>
            </a:tbl>
          </a:graphicData>
        </a:graphic>
      </p:graphicFrame>
      <p:sp>
        <p:nvSpPr>
          <p:cNvPr id="11" name="TextBox 10"/>
          <p:cNvSpPr txBox="1"/>
          <p:nvPr/>
        </p:nvSpPr>
        <p:spPr>
          <a:xfrm>
            <a:off x="457200" y="3505200"/>
            <a:ext cx="3429000" cy="338554"/>
          </a:xfrm>
          <a:prstGeom prst="rect">
            <a:avLst/>
          </a:prstGeom>
          <a:noFill/>
        </p:spPr>
        <p:txBody>
          <a:bodyPr wrap="square" rtlCol="0">
            <a:spAutoFit/>
          </a:bodyPr>
          <a:lstStyle/>
          <a:p>
            <a:pPr algn="ctr"/>
            <a:r>
              <a:rPr lang="en-IN" sz="1600" dirty="0" smtClean="0">
                <a:latin typeface="Times New Roman" pitchFamily="18" charset="0"/>
                <a:cs typeface="Times New Roman" pitchFamily="18" charset="0"/>
              </a:rPr>
              <a:t>Table 2. Collection of Printed journals</a:t>
            </a:r>
            <a:endParaRPr lang="en-IN" sz="1600" dirty="0">
              <a:latin typeface="Times New Roman" pitchFamily="18" charset="0"/>
              <a:cs typeface="Times New Roman" pitchFamily="18" charset="0"/>
            </a:endParaRPr>
          </a:p>
        </p:txBody>
      </p:sp>
      <p:graphicFrame>
        <p:nvGraphicFramePr>
          <p:cNvPr id="16" name="Table 15"/>
          <p:cNvGraphicFramePr>
            <a:graphicFrameLocks noGrp="1"/>
          </p:cNvGraphicFramePr>
          <p:nvPr/>
        </p:nvGraphicFramePr>
        <p:xfrm>
          <a:off x="4953000" y="685800"/>
          <a:ext cx="3048000" cy="2715768"/>
        </p:xfrm>
        <a:graphic>
          <a:graphicData uri="http://schemas.openxmlformats.org/drawingml/2006/table">
            <a:tbl>
              <a:tblPr firstRow="1" bandRow="1">
                <a:tableStyleId>{00A15C55-8517-42AA-B614-E9B94910E393}</a:tableStyleId>
              </a:tblPr>
              <a:tblGrid>
                <a:gridCol w="1219200">
                  <a:extLst>
                    <a:ext uri="{9D8B030D-6E8A-4147-A177-3AD203B41FA5}">
                      <a16:colId xmlns:a16="http://schemas.microsoft.com/office/drawing/2014/main" xmlns="" val="20000"/>
                    </a:ext>
                  </a:extLst>
                </a:gridCol>
                <a:gridCol w="10668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tblGrid>
              <a:tr h="370840">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Total no. of students</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No. of Colleges</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a:latin typeface="Times New Roman" pitchFamily="18" charset="0"/>
                          <a:cs typeface="Times New Roman" pitchFamily="18" charset="0"/>
                        </a:rPr>
                        <a:t>%</a:t>
                      </a:r>
                      <a:endParaRPr lang="en-US" sz="140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0"/>
                  </a:ext>
                </a:extLst>
              </a:tr>
              <a:tr h="370840">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0-1000</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12</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a:latin typeface="Times New Roman" pitchFamily="18" charset="0"/>
                          <a:cs typeface="Times New Roman" pitchFamily="18" charset="0"/>
                        </a:rPr>
                        <a:t>29.26</a:t>
                      </a:r>
                      <a:endParaRPr lang="en-US" sz="140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1"/>
                  </a:ext>
                </a:extLst>
              </a:tr>
              <a:tr h="370840">
                <a:tc>
                  <a:txBody>
                    <a:bodyPr/>
                    <a:lstStyle/>
                    <a:p>
                      <a:pPr marL="0" marR="0" algn="just">
                        <a:lnSpc>
                          <a:spcPct val="115000"/>
                        </a:lnSpc>
                        <a:spcBef>
                          <a:spcPts val="0"/>
                        </a:spcBef>
                        <a:spcAft>
                          <a:spcPts val="0"/>
                        </a:spcAft>
                      </a:pPr>
                      <a:r>
                        <a:rPr lang="en-US" sz="1400">
                          <a:latin typeface="Times New Roman" pitchFamily="18" charset="0"/>
                          <a:cs typeface="Times New Roman" pitchFamily="18" charset="0"/>
                        </a:rPr>
                        <a:t>1000-2000</a:t>
                      </a:r>
                      <a:endParaRPr lang="en-US" sz="140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10</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24.39</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2"/>
                  </a:ext>
                </a:extLst>
              </a:tr>
              <a:tr h="370840">
                <a:tc>
                  <a:txBody>
                    <a:bodyPr/>
                    <a:lstStyle/>
                    <a:p>
                      <a:pPr marL="0" marR="0" algn="just">
                        <a:lnSpc>
                          <a:spcPct val="115000"/>
                        </a:lnSpc>
                        <a:spcBef>
                          <a:spcPts val="0"/>
                        </a:spcBef>
                        <a:spcAft>
                          <a:spcPts val="0"/>
                        </a:spcAft>
                      </a:pPr>
                      <a:r>
                        <a:rPr lang="en-US" sz="1400">
                          <a:latin typeface="Times New Roman" pitchFamily="18" charset="0"/>
                          <a:cs typeface="Times New Roman" pitchFamily="18" charset="0"/>
                        </a:rPr>
                        <a:t>2000-3000</a:t>
                      </a:r>
                      <a:endParaRPr lang="en-US" sz="140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a:latin typeface="Times New Roman" pitchFamily="18" charset="0"/>
                          <a:cs typeface="Times New Roman" pitchFamily="18" charset="0"/>
                        </a:rPr>
                        <a:t>6</a:t>
                      </a:r>
                      <a:endParaRPr lang="en-US" sz="140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14.63</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3"/>
                  </a:ext>
                </a:extLst>
              </a:tr>
              <a:tr h="370840">
                <a:tc>
                  <a:txBody>
                    <a:bodyPr/>
                    <a:lstStyle/>
                    <a:p>
                      <a:pPr marL="0" marR="0" algn="just">
                        <a:lnSpc>
                          <a:spcPct val="115000"/>
                        </a:lnSpc>
                        <a:spcBef>
                          <a:spcPts val="0"/>
                        </a:spcBef>
                        <a:spcAft>
                          <a:spcPts val="0"/>
                        </a:spcAft>
                      </a:pPr>
                      <a:r>
                        <a:rPr lang="en-US" sz="1400">
                          <a:latin typeface="Times New Roman" pitchFamily="18" charset="0"/>
                          <a:cs typeface="Times New Roman" pitchFamily="18" charset="0"/>
                        </a:rPr>
                        <a:t>3000-4000</a:t>
                      </a:r>
                      <a:endParaRPr lang="en-US" sz="140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a:latin typeface="Times New Roman" pitchFamily="18" charset="0"/>
                          <a:cs typeface="Times New Roman" pitchFamily="18" charset="0"/>
                        </a:rPr>
                        <a:t>5</a:t>
                      </a:r>
                      <a:endParaRPr lang="en-US" sz="140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12.19</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4"/>
                  </a:ext>
                </a:extLst>
              </a:tr>
              <a:tr h="370840">
                <a:tc>
                  <a:txBody>
                    <a:bodyPr/>
                    <a:lstStyle/>
                    <a:p>
                      <a:pPr marL="0" marR="0" algn="just">
                        <a:lnSpc>
                          <a:spcPct val="115000"/>
                        </a:lnSpc>
                        <a:spcBef>
                          <a:spcPts val="0"/>
                        </a:spcBef>
                        <a:spcAft>
                          <a:spcPts val="0"/>
                        </a:spcAft>
                      </a:pPr>
                      <a:r>
                        <a:rPr lang="en-US" sz="1400">
                          <a:latin typeface="Times New Roman" pitchFamily="18" charset="0"/>
                          <a:cs typeface="Times New Roman" pitchFamily="18" charset="0"/>
                        </a:rPr>
                        <a:t>4000-5000</a:t>
                      </a:r>
                      <a:endParaRPr lang="en-US" sz="140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a:latin typeface="Times New Roman" pitchFamily="18" charset="0"/>
                          <a:cs typeface="Times New Roman" pitchFamily="18" charset="0"/>
                        </a:rPr>
                        <a:t>5</a:t>
                      </a:r>
                      <a:endParaRPr lang="en-US" sz="140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12.19</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5"/>
                  </a:ext>
                </a:extLst>
              </a:tr>
              <a:tr h="370840">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5000-above</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a:latin typeface="Times New Roman" pitchFamily="18" charset="0"/>
                          <a:cs typeface="Times New Roman" pitchFamily="18" charset="0"/>
                        </a:rPr>
                        <a:t>3</a:t>
                      </a:r>
                      <a:endParaRPr lang="en-US" sz="140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7.31</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6"/>
                  </a:ext>
                </a:extLst>
              </a:tr>
            </a:tbl>
          </a:graphicData>
        </a:graphic>
      </p:graphicFrame>
      <p:sp>
        <p:nvSpPr>
          <p:cNvPr id="18" name="Rectangle 17"/>
          <p:cNvSpPr/>
          <p:nvPr/>
        </p:nvSpPr>
        <p:spPr>
          <a:xfrm>
            <a:off x="4343400" y="228600"/>
            <a:ext cx="4572000" cy="369332"/>
          </a:xfrm>
          <a:prstGeom prst="rect">
            <a:avLst/>
          </a:prstGeom>
        </p:spPr>
        <p:txBody>
          <a:bodyPr>
            <a:spAutoFit/>
          </a:bodyPr>
          <a:lstStyle/>
          <a:p>
            <a:r>
              <a:rPr lang="en-IN" dirty="0" smtClean="0">
                <a:latin typeface="Times New Roman" pitchFamily="18" charset="0"/>
                <a:cs typeface="Times New Roman" pitchFamily="18" charset="0"/>
              </a:rPr>
              <a:t>Table 3. Student strength in the colleges</a:t>
            </a: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304800" y="4475480"/>
          <a:ext cx="4114800" cy="2064006"/>
        </p:xfrm>
        <a:graphic>
          <a:graphicData uri="http://schemas.openxmlformats.org/drawingml/2006/table">
            <a:tbl>
              <a:tblPr firstRow="1" bandRow="1">
                <a:tableStyleId>{00A15C55-8517-42AA-B614-E9B94910E393}</a:tableStyleId>
              </a:tblPr>
              <a:tblGrid>
                <a:gridCol w="2209800">
                  <a:extLst>
                    <a:ext uri="{9D8B030D-6E8A-4147-A177-3AD203B41FA5}">
                      <a16:colId xmlns:a16="http://schemas.microsoft.com/office/drawing/2014/main" xmlns="" val="20000"/>
                    </a:ext>
                  </a:extLst>
                </a:gridCol>
                <a:gridCol w="901569">
                  <a:extLst>
                    <a:ext uri="{9D8B030D-6E8A-4147-A177-3AD203B41FA5}">
                      <a16:colId xmlns:a16="http://schemas.microsoft.com/office/drawing/2014/main" xmlns="" val="20001"/>
                    </a:ext>
                  </a:extLst>
                </a:gridCol>
                <a:gridCol w="1003431">
                  <a:extLst>
                    <a:ext uri="{9D8B030D-6E8A-4147-A177-3AD203B41FA5}">
                      <a16:colId xmlns:a16="http://schemas.microsoft.com/office/drawing/2014/main" xmlns="" val="20002"/>
                    </a:ext>
                  </a:extLst>
                </a:gridCol>
              </a:tblGrid>
              <a:tr h="431722">
                <a:tc>
                  <a:txBody>
                    <a:bodyPr/>
                    <a:lstStyle/>
                    <a:p>
                      <a:pPr algn="l"/>
                      <a:r>
                        <a:rPr lang="en-IN" sz="1400" dirty="0" smtClean="0">
                          <a:latin typeface="Times New Roman" pitchFamily="18" charset="0"/>
                          <a:cs typeface="Times New Roman" pitchFamily="18" charset="0"/>
                        </a:rPr>
                        <a:t> Staff of</a:t>
                      </a:r>
                      <a:r>
                        <a:rPr lang="en-IN" sz="1400" baseline="0" dirty="0" smtClean="0">
                          <a:latin typeface="Times New Roman" pitchFamily="18" charset="0"/>
                          <a:cs typeface="Times New Roman" pitchFamily="18" charset="0"/>
                        </a:rPr>
                        <a:t> the library</a:t>
                      </a:r>
                      <a:endParaRPr lang="en-IN" sz="1400" dirty="0">
                        <a:latin typeface="Times New Roman" pitchFamily="18" charset="0"/>
                        <a:cs typeface="Times New Roman" pitchFamily="18" charset="0"/>
                      </a:endParaRPr>
                    </a:p>
                  </a:txBody>
                  <a:tcPr/>
                </a:tc>
                <a:tc>
                  <a:txBody>
                    <a:bodyPr/>
                    <a:lstStyle/>
                    <a:p>
                      <a:pPr algn="l"/>
                      <a:r>
                        <a:rPr lang="en-IN" sz="1400" dirty="0" smtClean="0">
                          <a:latin typeface="Times New Roman" pitchFamily="18" charset="0"/>
                          <a:cs typeface="Times New Roman" pitchFamily="18" charset="0"/>
                        </a:rPr>
                        <a:t>No.</a:t>
                      </a:r>
                      <a:r>
                        <a:rPr lang="en-IN" sz="1400" baseline="0" dirty="0" smtClean="0">
                          <a:latin typeface="Times New Roman" pitchFamily="18" charset="0"/>
                          <a:cs typeface="Times New Roman" pitchFamily="18" charset="0"/>
                        </a:rPr>
                        <a:t> </a:t>
                      </a:r>
                      <a:r>
                        <a:rPr lang="en-IN" sz="1400" dirty="0" smtClean="0">
                          <a:latin typeface="Times New Roman" pitchFamily="18" charset="0"/>
                          <a:cs typeface="Times New Roman" pitchFamily="18" charset="0"/>
                        </a:rPr>
                        <a:t>of colleges</a:t>
                      </a:r>
                      <a:endParaRPr lang="en-IN" sz="1400" dirty="0">
                        <a:latin typeface="Times New Roman" pitchFamily="18" charset="0"/>
                        <a:cs typeface="Times New Roman" pitchFamily="18" charset="0"/>
                      </a:endParaRPr>
                    </a:p>
                  </a:txBody>
                  <a:tcPr/>
                </a:tc>
                <a:tc>
                  <a:txBody>
                    <a:bodyPr/>
                    <a:lstStyle/>
                    <a:p>
                      <a:pPr algn="l"/>
                      <a:r>
                        <a:rPr lang="en-IN" sz="1400" dirty="0" smtClean="0">
                          <a:latin typeface="Times New Roman" pitchFamily="18" charset="0"/>
                          <a:cs typeface="Times New Roman" pitchFamily="18" charset="0"/>
                        </a:rPr>
                        <a:t>%</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342562">
                <a:tc>
                  <a:txBody>
                    <a:bodyPr/>
                    <a:lstStyle/>
                    <a:p>
                      <a:pPr algn="l"/>
                      <a:r>
                        <a:rPr lang="en-IN" sz="1400" dirty="0" smtClean="0">
                          <a:latin typeface="Times New Roman" pitchFamily="18" charset="0"/>
                          <a:cs typeface="Times New Roman" pitchFamily="18" charset="0"/>
                        </a:rPr>
                        <a:t>LIS trained staff</a:t>
                      </a:r>
                      <a:endParaRPr lang="en-IN" sz="1400" dirty="0">
                        <a:latin typeface="Times New Roman" pitchFamily="18" charset="0"/>
                        <a:cs typeface="Times New Roman" pitchFamily="18" charset="0"/>
                      </a:endParaRPr>
                    </a:p>
                  </a:txBody>
                  <a:tcPr/>
                </a:tc>
                <a:tc>
                  <a:txBody>
                    <a:bodyPr/>
                    <a:lstStyle/>
                    <a:p>
                      <a:pPr algn="l"/>
                      <a:r>
                        <a:rPr lang="en-IN" sz="1400" dirty="0" smtClean="0">
                          <a:latin typeface="Times New Roman" pitchFamily="18" charset="0"/>
                          <a:cs typeface="Times New Roman" pitchFamily="18" charset="0"/>
                        </a:rPr>
                        <a:t>12</a:t>
                      </a:r>
                      <a:endParaRPr lang="en-IN" sz="1400" dirty="0">
                        <a:latin typeface="Times New Roman" pitchFamily="18" charset="0"/>
                        <a:cs typeface="Times New Roman" pitchFamily="18" charset="0"/>
                      </a:endParaRPr>
                    </a:p>
                  </a:txBody>
                  <a:tcPr/>
                </a:tc>
                <a:tc>
                  <a:txBody>
                    <a:bodyPr/>
                    <a:lstStyle/>
                    <a:p>
                      <a:pPr algn="l"/>
                      <a:r>
                        <a:rPr lang="en-IN" sz="1400" dirty="0" smtClean="0">
                          <a:latin typeface="Times New Roman" pitchFamily="18" charset="0"/>
                          <a:cs typeface="Times New Roman" pitchFamily="18" charset="0"/>
                        </a:rPr>
                        <a:t>29.27</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r h="342562">
                <a:tc>
                  <a:txBody>
                    <a:bodyPr/>
                    <a:lstStyle/>
                    <a:p>
                      <a:pPr algn="l"/>
                      <a:r>
                        <a:rPr lang="en-IN" sz="1400" dirty="0" smtClean="0">
                          <a:latin typeface="Times New Roman" pitchFamily="18" charset="0"/>
                          <a:cs typeface="Times New Roman" pitchFamily="18" charset="0"/>
                        </a:rPr>
                        <a:t>ICT skilled staff</a:t>
                      </a:r>
                      <a:endParaRPr lang="en-IN" sz="1400" dirty="0">
                        <a:latin typeface="Times New Roman" pitchFamily="18" charset="0"/>
                        <a:cs typeface="Times New Roman" pitchFamily="18" charset="0"/>
                      </a:endParaRPr>
                    </a:p>
                  </a:txBody>
                  <a:tcPr/>
                </a:tc>
                <a:tc>
                  <a:txBody>
                    <a:bodyPr/>
                    <a:lstStyle/>
                    <a:p>
                      <a:pPr algn="l"/>
                      <a:r>
                        <a:rPr lang="en-IN" sz="1400" dirty="0" smtClean="0">
                          <a:latin typeface="Times New Roman" pitchFamily="18" charset="0"/>
                          <a:cs typeface="Times New Roman" pitchFamily="18" charset="0"/>
                        </a:rPr>
                        <a:t>8</a:t>
                      </a:r>
                      <a:endParaRPr lang="en-IN" sz="1400" dirty="0">
                        <a:latin typeface="Times New Roman" pitchFamily="18" charset="0"/>
                        <a:cs typeface="Times New Roman" pitchFamily="18" charset="0"/>
                      </a:endParaRPr>
                    </a:p>
                  </a:txBody>
                  <a:tcPr/>
                </a:tc>
                <a:tc>
                  <a:txBody>
                    <a:bodyPr/>
                    <a:lstStyle/>
                    <a:p>
                      <a:pPr algn="l"/>
                      <a:r>
                        <a:rPr lang="en-IN" sz="1400" dirty="0" smtClean="0">
                          <a:latin typeface="Times New Roman" pitchFamily="18" charset="0"/>
                          <a:cs typeface="Times New Roman" pitchFamily="18" charset="0"/>
                        </a:rPr>
                        <a:t>19.51</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2"/>
                  </a:ext>
                </a:extLst>
              </a:tr>
              <a:tr h="342562">
                <a:tc>
                  <a:txBody>
                    <a:bodyPr/>
                    <a:lstStyle/>
                    <a:p>
                      <a:pPr algn="l"/>
                      <a:r>
                        <a:rPr lang="en-IN" sz="1400" dirty="0" smtClean="0">
                          <a:latin typeface="Times New Roman" pitchFamily="18" charset="0"/>
                          <a:cs typeface="Times New Roman" pitchFamily="18" charset="0"/>
                        </a:rPr>
                        <a:t>Para professional staff</a:t>
                      </a:r>
                      <a:endParaRPr lang="en-IN" sz="1400" dirty="0">
                        <a:latin typeface="Times New Roman" pitchFamily="18" charset="0"/>
                        <a:cs typeface="Times New Roman" pitchFamily="18" charset="0"/>
                      </a:endParaRPr>
                    </a:p>
                  </a:txBody>
                  <a:tcPr/>
                </a:tc>
                <a:tc>
                  <a:txBody>
                    <a:bodyPr/>
                    <a:lstStyle/>
                    <a:p>
                      <a:pPr algn="l"/>
                      <a:r>
                        <a:rPr lang="en-IN" sz="1400" dirty="0" smtClean="0">
                          <a:latin typeface="Times New Roman" pitchFamily="18" charset="0"/>
                          <a:cs typeface="Times New Roman" pitchFamily="18" charset="0"/>
                        </a:rPr>
                        <a:t>15</a:t>
                      </a:r>
                      <a:endParaRPr lang="en-IN" sz="1400" dirty="0">
                        <a:latin typeface="Times New Roman" pitchFamily="18" charset="0"/>
                        <a:cs typeface="Times New Roman" pitchFamily="18" charset="0"/>
                      </a:endParaRPr>
                    </a:p>
                  </a:txBody>
                  <a:tcPr/>
                </a:tc>
                <a:tc>
                  <a:txBody>
                    <a:bodyPr/>
                    <a:lstStyle/>
                    <a:p>
                      <a:pPr algn="l"/>
                      <a:r>
                        <a:rPr lang="en-IN" sz="1400" dirty="0" smtClean="0">
                          <a:latin typeface="Times New Roman" pitchFamily="18" charset="0"/>
                          <a:cs typeface="Times New Roman" pitchFamily="18" charset="0"/>
                        </a:rPr>
                        <a:t>36.58</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r h="342562">
                <a:tc>
                  <a:txBody>
                    <a:bodyPr/>
                    <a:lstStyle/>
                    <a:p>
                      <a:pPr algn="l"/>
                      <a:r>
                        <a:rPr lang="en-IN" sz="1400" dirty="0" smtClean="0">
                          <a:latin typeface="Times New Roman" pitchFamily="18" charset="0"/>
                          <a:cs typeface="Times New Roman" pitchFamily="18" charset="0"/>
                        </a:rPr>
                        <a:t>No</a:t>
                      </a:r>
                      <a:r>
                        <a:rPr lang="en-IN" sz="1400" baseline="0" dirty="0" smtClean="0">
                          <a:latin typeface="Times New Roman" pitchFamily="18" charset="0"/>
                          <a:cs typeface="Times New Roman" pitchFamily="18" charset="0"/>
                        </a:rPr>
                        <a:t> professional &amp; ICT skilled staff</a:t>
                      </a:r>
                      <a:endParaRPr lang="en-IN" sz="1400" dirty="0">
                        <a:latin typeface="Times New Roman" pitchFamily="18" charset="0"/>
                        <a:cs typeface="Times New Roman" pitchFamily="18" charset="0"/>
                      </a:endParaRPr>
                    </a:p>
                  </a:txBody>
                  <a:tcPr/>
                </a:tc>
                <a:tc>
                  <a:txBody>
                    <a:bodyPr/>
                    <a:lstStyle/>
                    <a:p>
                      <a:pPr algn="l"/>
                      <a:r>
                        <a:rPr lang="en-IN" sz="1400" dirty="0" smtClean="0">
                          <a:latin typeface="Times New Roman" pitchFamily="18" charset="0"/>
                          <a:cs typeface="Times New Roman" pitchFamily="18" charset="0"/>
                        </a:rPr>
                        <a:t>11</a:t>
                      </a:r>
                      <a:endParaRPr lang="en-IN" sz="1400" dirty="0">
                        <a:latin typeface="Times New Roman" pitchFamily="18" charset="0"/>
                        <a:cs typeface="Times New Roman" pitchFamily="18" charset="0"/>
                      </a:endParaRPr>
                    </a:p>
                  </a:txBody>
                  <a:tcPr/>
                </a:tc>
                <a:tc>
                  <a:txBody>
                    <a:bodyPr/>
                    <a:lstStyle/>
                    <a:p>
                      <a:pPr algn="l"/>
                      <a:r>
                        <a:rPr lang="en-IN" sz="1400" dirty="0" smtClean="0">
                          <a:latin typeface="Times New Roman" pitchFamily="18" charset="0"/>
                          <a:cs typeface="Times New Roman" pitchFamily="18" charset="0"/>
                        </a:rPr>
                        <a:t>26.83</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4"/>
                  </a:ext>
                </a:extLst>
              </a:tr>
            </a:tbl>
          </a:graphicData>
        </a:graphic>
      </p:graphicFrame>
      <p:graphicFrame>
        <p:nvGraphicFramePr>
          <p:cNvPr id="6" name="Content Placeholder 3"/>
          <p:cNvGraphicFramePr>
            <a:graphicFrameLocks/>
          </p:cNvGraphicFramePr>
          <p:nvPr/>
        </p:nvGraphicFramePr>
        <p:xfrm>
          <a:off x="4876800" y="381000"/>
          <a:ext cx="4038601" cy="3086608"/>
        </p:xfrm>
        <a:graphic>
          <a:graphicData uri="http://schemas.openxmlformats.org/drawingml/2006/table">
            <a:tbl>
              <a:tblPr firstRow="1" bandRow="1">
                <a:tableStyleId>{00A15C55-8517-42AA-B614-E9B94910E393}</a:tableStyleId>
              </a:tblPr>
              <a:tblGrid>
                <a:gridCol w="22860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762001">
                  <a:extLst>
                    <a:ext uri="{9D8B030D-6E8A-4147-A177-3AD203B41FA5}">
                      <a16:colId xmlns:a16="http://schemas.microsoft.com/office/drawing/2014/main" xmlns="" val="20002"/>
                    </a:ext>
                  </a:extLst>
                </a:gridCol>
              </a:tblGrid>
              <a:tr h="370840">
                <a:tc>
                  <a:txBody>
                    <a:bodyPr/>
                    <a:lstStyle/>
                    <a:p>
                      <a:pPr marL="0" marR="0" algn="just">
                        <a:lnSpc>
                          <a:spcPct val="115000"/>
                        </a:lnSpc>
                        <a:spcBef>
                          <a:spcPts val="0"/>
                        </a:spcBef>
                        <a:spcAft>
                          <a:spcPts val="0"/>
                        </a:spcAft>
                      </a:pPr>
                      <a:r>
                        <a:rPr lang="en-US" sz="1400" dirty="0" err="1">
                          <a:latin typeface="Times New Roman" pitchFamily="18" charset="0"/>
                          <a:cs typeface="Times New Roman" pitchFamily="18" charset="0"/>
                        </a:rPr>
                        <a:t>Programmes</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No. of Libraries</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0"/>
                  </a:ext>
                </a:extLst>
              </a:tr>
              <a:tr h="370840">
                <a:tc>
                  <a:txBody>
                    <a:bodyPr/>
                    <a:lstStyle/>
                    <a:p>
                      <a:pPr marL="0" marR="0" algn="l">
                        <a:lnSpc>
                          <a:spcPct val="115000"/>
                        </a:lnSpc>
                        <a:spcBef>
                          <a:spcPts val="0"/>
                        </a:spcBef>
                        <a:spcAft>
                          <a:spcPts val="0"/>
                        </a:spcAft>
                      </a:pPr>
                      <a:r>
                        <a:rPr lang="en-US" sz="1400" dirty="0" smtClean="0">
                          <a:latin typeface="Times New Roman" pitchFamily="18" charset="0"/>
                          <a:cs typeface="Times New Roman" pitchFamily="18" charset="0"/>
                        </a:rPr>
                        <a:t>Orientation for the users</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23</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56.10</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1"/>
                  </a:ext>
                </a:extLst>
              </a:tr>
              <a:tr h="370840">
                <a:tc>
                  <a:txBody>
                    <a:bodyPr/>
                    <a:lstStyle/>
                    <a:p>
                      <a:pPr marL="0" marR="0" algn="l">
                        <a:lnSpc>
                          <a:spcPct val="115000"/>
                        </a:lnSpc>
                        <a:spcBef>
                          <a:spcPts val="0"/>
                        </a:spcBef>
                        <a:spcAft>
                          <a:spcPts val="0"/>
                        </a:spcAft>
                      </a:pPr>
                      <a:r>
                        <a:rPr lang="en-US" sz="1400" dirty="0" smtClean="0">
                          <a:latin typeface="Times New Roman" pitchFamily="18" charset="0"/>
                          <a:cs typeface="Times New Roman" pitchFamily="18" charset="0"/>
                        </a:rPr>
                        <a:t>Workshop for the library staff</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10</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24.39</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2"/>
                  </a:ext>
                </a:extLst>
              </a:tr>
              <a:tr h="370840">
                <a:tc>
                  <a:txBody>
                    <a:bodyPr/>
                    <a:lstStyle/>
                    <a:p>
                      <a:pPr marL="0" marR="0" algn="l">
                        <a:lnSpc>
                          <a:spcPct val="115000"/>
                        </a:lnSpc>
                        <a:spcBef>
                          <a:spcPts val="0"/>
                        </a:spcBef>
                        <a:spcAft>
                          <a:spcPts val="0"/>
                        </a:spcAft>
                      </a:pPr>
                      <a:r>
                        <a:rPr lang="en-US" sz="1400" dirty="0">
                          <a:latin typeface="Times New Roman" pitchFamily="18" charset="0"/>
                          <a:cs typeface="Times New Roman" pitchFamily="18" charset="0"/>
                        </a:rPr>
                        <a:t>Seminar</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6</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14.63</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3"/>
                  </a:ext>
                </a:extLst>
              </a:tr>
              <a:tr h="370840">
                <a:tc>
                  <a:txBody>
                    <a:bodyPr/>
                    <a:lstStyle/>
                    <a:p>
                      <a:pPr marL="0" marR="0" algn="l">
                        <a:lnSpc>
                          <a:spcPct val="115000"/>
                        </a:lnSpc>
                        <a:spcBef>
                          <a:spcPts val="0"/>
                        </a:spcBef>
                        <a:spcAft>
                          <a:spcPts val="0"/>
                        </a:spcAft>
                      </a:pPr>
                      <a:r>
                        <a:rPr lang="en-US" sz="1400" dirty="0" smtClean="0">
                          <a:latin typeface="Times New Roman" pitchFamily="18" charset="0"/>
                          <a:cs typeface="Times New Roman" pitchFamily="18" charset="0"/>
                        </a:rPr>
                        <a:t>Book</a:t>
                      </a:r>
                      <a:r>
                        <a:rPr lang="en-US" sz="1400" baseline="0" dirty="0" smtClean="0">
                          <a:latin typeface="Times New Roman" pitchFamily="18" charset="0"/>
                          <a:cs typeface="Times New Roman" pitchFamily="18" charset="0"/>
                        </a:rPr>
                        <a:t> f</a:t>
                      </a:r>
                      <a:r>
                        <a:rPr lang="en-US" sz="1400" dirty="0" smtClean="0">
                          <a:latin typeface="Times New Roman" pitchFamily="18" charset="0"/>
                          <a:cs typeface="Times New Roman" pitchFamily="18" charset="0"/>
                        </a:rPr>
                        <a:t>air/Book </a:t>
                      </a:r>
                      <a:r>
                        <a:rPr lang="en-US" sz="1400" dirty="0">
                          <a:latin typeface="Times New Roman" pitchFamily="18" charset="0"/>
                          <a:cs typeface="Times New Roman" pitchFamily="18" charset="0"/>
                        </a:rPr>
                        <a:t>e</a:t>
                      </a:r>
                      <a:r>
                        <a:rPr lang="en-US" sz="1400" dirty="0" smtClean="0">
                          <a:latin typeface="Times New Roman" pitchFamily="18" charset="0"/>
                          <a:cs typeface="Times New Roman" pitchFamily="18" charset="0"/>
                        </a:rPr>
                        <a:t>xhibition</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11</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26.83</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4"/>
                  </a:ext>
                </a:extLst>
              </a:tr>
              <a:tr h="370840">
                <a:tc>
                  <a:txBody>
                    <a:bodyPr/>
                    <a:lstStyle/>
                    <a:p>
                      <a:pPr marL="0" marR="0" algn="l">
                        <a:lnSpc>
                          <a:spcPct val="115000"/>
                        </a:lnSpc>
                        <a:spcBef>
                          <a:spcPts val="0"/>
                        </a:spcBef>
                        <a:spcAft>
                          <a:spcPts val="0"/>
                        </a:spcAft>
                      </a:pPr>
                      <a:r>
                        <a:rPr lang="en-US" sz="1400" dirty="0" smtClean="0">
                          <a:latin typeface="Times New Roman" pitchFamily="18" charset="0"/>
                          <a:ea typeface="Calibri"/>
                          <a:cs typeface="Times New Roman" pitchFamily="18" charset="0"/>
                        </a:rPr>
                        <a:t>National Day Celebration</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6</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14.63</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5"/>
                  </a:ext>
                </a:extLst>
              </a:tr>
              <a:tr h="370840">
                <a:tc>
                  <a:txBody>
                    <a:bodyPr/>
                    <a:lstStyle/>
                    <a:p>
                      <a:pPr marL="0" marR="0" algn="l">
                        <a:lnSpc>
                          <a:spcPct val="115000"/>
                        </a:lnSpc>
                        <a:spcBef>
                          <a:spcPts val="0"/>
                        </a:spcBef>
                        <a:spcAft>
                          <a:spcPts val="0"/>
                        </a:spcAft>
                      </a:pPr>
                      <a:r>
                        <a:rPr lang="en-US" sz="1400" dirty="0" smtClean="0">
                          <a:latin typeface="Times New Roman" pitchFamily="18" charset="0"/>
                          <a:ea typeface="Calibri"/>
                          <a:cs typeface="Times New Roman" pitchFamily="18" charset="0"/>
                        </a:rPr>
                        <a:t>Library Day Celebration</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1400" dirty="0" smtClean="0">
                          <a:latin typeface="Times New Roman" pitchFamily="18" charset="0"/>
                          <a:ea typeface="Calibri"/>
                          <a:cs typeface="Times New Roman" pitchFamily="18" charset="0"/>
                        </a:rPr>
                        <a:t>7</a:t>
                      </a:r>
                    </a:p>
                  </a:txBody>
                  <a:tcPr marL="68580" marR="68580"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1400" dirty="0" smtClean="0">
                          <a:latin typeface="Times New Roman" pitchFamily="18" charset="0"/>
                          <a:ea typeface="Calibri"/>
                          <a:cs typeface="Times New Roman" pitchFamily="18" charset="0"/>
                        </a:rPr>
                        <a:t>17.07</a:t>
                      </a:r>
                    </a:p>
                  </a:txBody>
                  <a:tcPr marL="68580" marR="68580" marT="0" marB="0"/>
                </a:tc>
                <a:extLst>
                  <a:ext uri="{0D108BD9-81ED-4DB2-BD59-A6C34878D82A}">
                    <a16:rowId xmlns:a16="http://schemas.microsoft.com/office/drawing/2014/main" xmlns="" val="10006"/>
                  </a:ext>
                </a:extLst>
              </a:tr>
              <a:tr h="370840">
                <a:tc>
                  <a:txBody>
                    <a:bodyPr/>
                    <a:lstStyle/>
                    <a:p>
                      <a:pPr marL="0" marR="0" algn="l">
                        <a:lnSpc>
                          <a:spcPct val="115000"/>
                        </a:lnSpc>
                        <a:spcBef>
                          <a:spcPts val="0"/>
                        </a:spcBef>
                        <a:spcAft>
                          <a:spcPts val="0"/>
                        </a:spcAft>
                      </a:pPr>
                      <a:r>
                        <a:rPr lang="en-US" sz="1400" dirty="0">
                          <a:latin typeface="Times New Roman" pitchFamily="18" charset="0"/>
                          <a:cs typeface="Times New Roman" pitchFamily="18" charset="0"/>
                        </a:rPr>
                        <a:t>Others</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2</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4.88</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7"/>
                  </a:ext>
                </a:extLst>
              </a:tr>
            </a:tbl>
          </a:graphicData>
        </a:graphic>
      </p:graphicFrame>
      <p:sp>
        <p:nvSpPr>
          <p:cNvPr id="7" name="Rectangle 6"/>
          <p:cNvSpPr/>
          <p:nvPr/>
        </p:nvSpPr>
        <p:spPr>
          <a:xfrm>
            <a:off x="4800600" y="0"/>
            <a:ext cx="4069960" cy="338554"/>
          </a:xfrm>
          <a:prstGeom prst="rect">
            <a:avLst/>
          </a:prstGeom>
        </p:spPr>
        <p:txBody>
          <a:bodyPr wrap="none">
            <a:spAutoFit/>
          </a:bodyPr>
          <a:lstStyle/>
          <a:p>
            <a:r>
              <a:rPr lang="en-IN" sz="1600" dirty="0" smtClean="0">
                <a:latin typeface="Times New Roman" pitchFamily="18" charset="0"/>
                <a:cs typeface="Times New Roman" pitchFamily="18" charset="0"/>
              </a:rPr>
              <a:t>Table 6. Programmes organised by the libraries</a:t>
            </a:r>
            <a:endParaRPr lang="en-IN" sz="1600" dirty="0">
              <a:latin typeface="Times New Roman" pitchFamily="18" charset="0"/>
              <a:cs typeface="Times New Roman" pitchFamily="18" charset="0"/>
            </a:endParaRPr>
          </a:p>
        </p:txBody>
      </p:sp>
      <p:sp>
        <p:nvSpPr>
          <p:cNvPr id="8" name="TextBox 7"/>
          <p:cNvSpPr txBox="1"/>
          <p:nvPr/>
        </p:nvSpPr>
        <p:spPr>
          <a:xfrm>
            <a:off x="228600" y="3886200"/>
            <a:ext cx="4495800" cy="584775"/>
          </a:xfrm>
          <a:prstGeom prst="rect">
            <a:avLst/>
          </a:prstGeom>
          <a:noFill/>
        </p:spPr>
        <p:txBody>
          <a:bodyPr wrap="square" rtlCol="0">
            <a:spAutoFit/>
          </a:bodyPr>
          <a:lstStyle/>
          <a:p>
            <a:r>
              <a:rPr lang="en-IN" sz="1600" dirty="0" smtClean="0">
                <a:latin typeface="Times New Roman" pitchFamily="18" charset="0"/>
                <a:cs typeface="Times New Roman" pitchFamily="18" charset="0"/>
              </a:rPr>
              <a:t>Table 5. Professional and ICT trained library staff excluding the librarians</a:t>
            </a:r>
            <a:endParaRPr lang="en-IN" sz="1600" dirty="0">
              <a:latin typeface="Times New Roman" pitchFamily="18" charset="0"/>
              <a:cs typeface="Times New Roman" pitchFamily="18" charset="0"/>
            </a:endParaRPr>
          </a:p>
        </p:txBody>
      </p:sp>
      <p:graphicFrame>
        <p:nvGraphicFramePr>
          <p:cNvPr id="10" name="Content Placeholder 8"/>
          <p:cNvGraphicFramePr>
            <a:graphicFrameLocks/>
          </p:cNvGraphicFramePr>
          <p:nvPr/>
        </p:nvGraphicFramePr>
        <p:xfrm>
          <a:off x="533400" y="304800"/>
          <a:ext cx="3962399" cy="3526658"/>
        </p:xfrm>
        <a:graphic>
          <a:graphicData uri="http://schemas.openxmlformats.org/drawingml/2006/table">
            <a:tbl>
              <a:tblPr firstRow="1" bandRow="1">
                <a:tableStyleId>{00A15C55-8517-42AA-B614-E9B94910E393}</a:tableStyleId>
              </a:tblPr>
              <a:tblGrid>
                <a:gridCol w="2113279">
                  <a:extLst>
                    <a:ext uri="{9D8B030D-6E8A-4147-A177-3AD203B41FA5}">
                      <a16:colId xmlns:a16="http://schemas.microsoft.com/office/drawing/2014/main" xmlns="" val="20000"/>
                    </a:ext>
                  </a:extLst>
                </a:gridCol>
                <a:gridCol w="1232746">
                  <a:extLst>
                    <a:ext uri="{9D8B030D-6E8A-4147-A177-3AD203B41FA5}">
                      <a16:colId xmlns:a16="http://schemas.microsoft.com/office/drawing/2014/main" xmlns="" val="20001"/>
                    </a:ext>
                  </a:extLst>
                </a:gridCol>
                <a:gridCol w="616374">
                  <a:extLst>
                    <a:ext uri="{9D8B030D-6E8A-4147-A177-3AD203B41FA5}">
                      <a16:colId xmlns:a16="http://schemas.microsoft.com/office/drawing/2014/main" xmlns="" val="20002"/>
                    </a:ext>
                  </a:extLst>
                </a:gridCol>
              </a:tblGrid>
              <a:tr h="447040">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Services rendered</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No. of colleges</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0"/>
                  </a:ext>
                </a:extLst>
              </a:tr>
              <a:tr h="314960">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Circulation</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41</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100</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1"/>
                  </a:ext>
                </a:extLst>
              </a:tr>
              <a:tr h="304800">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Reading Room</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39</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95.12</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2"/>
                  </a:ext>
                </a:extLst>
              </a:tr>
              <a:tr h="381000">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Reference service</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35</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85.36</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3"/>
                  </a:ext>
                </a:extLst>
              </a:tr>
              <a:tr h="228600">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Magazine, Newspaper</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34</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82.93</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4"/>
                  </a:ext>
                </a:extLst>
              </a:tr>
              <a:tr h="288036">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Printed Journals</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29</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70.73</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5"/>
                  </a:ext>
                </a:extLst>
              </a:tr>
              <a:tr h="226186">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Current Awareness Service</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12</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29.27</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6"/>
                  </a:ext>
                </a:extLst>
              </a:tr>
              <a:tr h="224979">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Reprographic Service</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8</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19.51</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7"/>
                  </a:ext>
                </a:extLst>
              </a:tr>
              <a:tr h="452372">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Newspaper clippings service</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3</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7.32</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8"/>
                  </a:ext>
                </a:extLst>
              </a:tr>
              <a:tr h="282001">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Career guidance service</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8</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19.51</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9"/>
                  </a:ext>
                </a:extLst>
              </a:tr>
              <a:tr h="282001">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Book bank facility</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2</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4.88</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10"/>
                  </a:ext>
                </a:extLst>
              </a:tr>
            </a:tbl>
          </a:graphicData>
        </a:graphic>
      </p:graphicFrame>
      <p:sp>
        <p:nvSpPr>
          <p:cNvPr id="11" name="Rectangle 10"/>
          <p:cNvSpPr/>
          <p:nvPr/>
        </p:nvSpPr>
        <p:spPr>
          <a:xfrm>
            <a:off x="152400" y="0"/>
            <a:ext cx="4800600" cy="338554"/>
          </a:xfrm>
          <a:prstGeom prst="rect">
            <a:avLst/>
          </a:prstGeom>
        </p:spPr>
        <p:txBody>
          <a:bodyPr wrap="square">
            <a:spAutoFit/>
          </a:bodyPr>
          <a:lstStyle/>
          <a:p>
            <a:pPr algn="ctr"/>
            <a:r>
              <a:rPr lang="en-IN" sz="1600" dirty="0" smtClean="0">
                <a:latin typeface="Times New Roman" pitchFamily="18" charset="0"/>
                <a:cs typeface="Times New Roman" pitchFamily="18" charset="0"/>
              </a:rPr>
              <a:t>Table 4.Traditional services rendered by the libraries</a:t>
            </a:r>
            <a:endParaRPr lang="en-IN" sz="1600" dirty="0">
              <a:latin typeface="Times New Roman" pitchFamily="18" charset="0"/>
              <a:cs typeface="Times New Roman" pitchFamily="18" charset="0"/>
            </a:endParaRPr>
          </a:p>
        </p:txBody>
      </p:sp>
      <p:sp>
        <p:nvSpPr>
          <p:cNvPr id="9" name="Rectangle 8"/>
          <p:cNvSpPr/>
          <p:nvPr/>
        </p:nvSpPr>
        <p:spPr>
          <a:xfrm>
            <a:off x="4800600" y="3581400"/>
            <a:ext cx="4038600" cy="3077766"/>
          </a:xfrm>
          <a:prstGeom prst="rect">
            <a:avLst/>
          </a:prstGeom>
        </p:spPr>
        <p:txBody>
          <a:bodyPr wrap="square">
            <a:spAutoFit/>
          </a:bodyPr>
          <a:lstStyle/>
          <a:p>
            <a:r>
              <a:rPr lang="en-IN" dirty="0" smtClean="0">
                <a:latin typeface="Times New Roman" pitchFamily="18" charset="0"/>
                <a:cs typeface="Times New Roman" pitchFamily="18" charset="0"/>
              </a:rPr>
              <a:t> </a:t>
            </a:r>
            <a:r>
              <a:rPr lang="en-IN" sz="1600" dirty="0" smtClean="0">
                <a:latin typeface="Times New Roman" pitchFamily="18" charset="0"/>
                <a:cs typeface="Times New Roman" pitchFamily="18" charset="0"/>
              </a:rPr>
              <a:t>Among the traditional services rendered by the colleges, circulation of  books, reading room facility, printed journals, daily,  weekly newspaper are main. </a:t>
            </a:r>
          </a:p>
          <a:p>
            <a:endParaRPr lang="en-IN" sz="1600" dirty="0" smtClean="0">
              <a:latin typeface="Times New Roman" pitchFamily="18" charset="0"/>
              <a:cs typeface="Times New Roman" pitchFamily="18" charset="0"/>
            </a:endParaRPr>
          </a:p>
          <a:p>
            <a:r>
              <a:rPr lang="en-IN" sz="1600" dirty="0" smtClean="0">
                <a:latin typeface="Times New Roman" pitchFamily="18" charset="0"/>
                <a:cs typeface="Times New Roman" pitchFamily="18" charset="0"/>
              </a:rPr>
              <a:t>Table 5 shows the LIS and ICT trained library staff in the colleges for supporting the librarians. </a:t>
            </a:r>
          </a:p>
          <a:p>
            <a:endParaRPr lang="en-IN" sz="1600" dirty="0" smtClean="0">
              <a:latin typeface="Times New Roman" pitchFamily="18" charset="0"/>
              <a:cs typeface="Times New Roman" pitchFamily="18" charset="0"/>
            </a:endParaRPr>
          </a:p>
          <a:p>
            <a:r>
              <a:rPr lang="en-IN" sz="1600" dirty="0" smtClean="0">
                <a:latin typeface="Times New Roman" pitchFamily="18" charset="0"/>
                <a:cs typeface="Times New Roman" pitchFamily="18" charset="0"/>
              </a:rPr>
              <a:t>Table 6 shows 56% colleges organise orientation program for the students, 24% have organised workshop for the library staff.</a:t>
            </a:r>
            <a:endParaRPr lang="en-IN" sz="16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762000" y="3962400"/>
          <a:ext cx="3751580" cy="2477516"/>
        </p:xfrm>
        <a:graphic>
          <a:graphicData uri="http://schemas.openxmlformats.org/drawingml/2006/table">
            <a:tbl>
              <a:tblPr firstRow="1" bandRow="1">
                <a:tableStyleId>{00A15C55-8517-42AA-B614-E9B94910E393}</a:tableStyleId>
              </a:tblPr>
              <a:tblGrid>
                <a:gridCol w="2209800">
                  <a:extLst>
                    <a:ext uri="{9D8B030D-6E8A-4147-A177-3AD203B41FA5}">
                      <a16:colId xmlns:a16="http://schemas.microsoft.com/office/drawing/2014/main" xmlns="" val="20000"/>
                    </a:ext>
                  </a:extLst>
                </a:gridCol>
                <a:gridCol w="93980">
                  <a:extLst>
                    <a:ext uri="{9D8B030D-6E8A-4147-A177-3AD203B41FA5}">
                      <a16:colId xmlns:a16="http://schemas.microsoft.com/office/drawing/2014/main" xmlns="" val="20001"/>
                    </a:ext>
                  </a:extLst>
                </a:gridCol>
                <a:gridCol w="1447800">
                  <a:extLst>
                    <a:ext uri="{9D8B030D-6E8A-4147-A177-3AD203B41FA5}">
                      <a16:colId xmlns:a16="http://schemas.microsoft.com/office/drawing/2014/main" xmlns="" val="20002"/>
                    </a:ext>
                  </a:extLst>
                </a:gridCol>
              </a:tblGrid>
              <a:tr h="304800">
                <a:tc>
                  <a:txBody>
                    <a:bodyPr/>
                    <a:lstStyle/>
                    <a:p>
                      <a:pPr marL="0" marR="0" algn="ctr">
                        <a:lnSpc>
                          <a:spcPct val="115000"/>
                        </a:lnSpc>
                        <a:spcBef>
                          <a:spcPts val="0"/>
                        </a:spcBef>
                        <a:spcAft>
                          <a:spcPts val="0"/>
                        </a:spcAft>
                      </a:pPr>
                      <a:r>
                        <a:rPr lang="en-US" sz="1400" dirty="0">
                          <a:latin typeface="Times New Roman" pitchFamily="18" charset="0"/>
                          <a:cs typeface="Times New Roman" pitchFamily="18" charset="0"/>
                        </a:rPr>
                        <a:t>Software</a:t>
                      </a:r>
                      <a:endParaRPr lang="en-US" sz="1400" dirty="0">
                        <a:latin typeface="Times New Roman" pitchFamily="18" charset="0"/>
                        <a:ea typeface="Calibri"/>
                        <a:cs typeface="Times New Roman" pitchFamily="18" charset="0"/>
                      </a:endParaRPr>
                    </a:p>
                  </a:txBody>
                  <a:tcPr marL="68580" marR="68580" marT="0" marB="0" anchor="ctr"/>
                </a:tc>
                <a:tc gridSpan="2">
                  <a:txBody>
                    <a:bodyPr/>
                    <a:lstStyle/>
                    <a:p>
                      <a:pPr marL="0" marR="0" algn="ctr">
                        <a:lnSpc>
                          <a:spcPct val="115000"/>
                        </a:lnSpc>
                        <a:spcBef>
                          <a:spcPts val="0"/>
                        </a:spcBef>
                        <a:spcAft>
                          <a:spcPts val="0"/>
                        </a:spcAft>
                      </a:pPr>
                      <a:r>
                        <a:rPr lang="en-US" sz="1400" dirty="0">
                          <a:latin typeface="Times New Roman" pitchFamily="18" charset="0"/>
                          <a:cs typeface="Times New Roman" pitchFamily="18" charset="0"/>
                        </a:rPr>
                        <a:t>No. of Libraries </a:t>
                      </a:r>
                      <a:endParaRPr lang="en-US" sz="1400" dirty="0">
                        <a:latin typeface="Times New Roman" pitchFamily="18" charset="0"/>
                        <a:ea typeface="Calibri"/>
                        <a:cs typeface="Times New Roman" pitchFamily="18" charset="0"/>
                      </a:endParaRPr>
                    </a:p>
                  </a:txBody>
                  <a:tcPr marL="68580" marR="68580" marT="0" marB="0" anchor="ctr"/>
                </a:tc>
                <a:tc hMerge="1">
                  <a:txBody>
                    <a:bodyPr/>
                    <a:lstStyle/>
                    <a:p>
                      <a:endParaRPr lang="en-IN"/>
                    </a:p>
                  </a:txBody>
                  <a:tcPr/>
                </a:tc>
                <a:extLst>
                  <a:ext uri="{0D108BD9-81ED-4DB2-BD59-A6C34878D82A}">
                    <a16:rowId xmlns:a16="http://schemas.microsoft.com/office/drawing/2014/main" xmlns="" val="10000"/>
                  </a:ext>
                </a:extLst>
              </a:tr>
              <a:tr h="370840">
                <a:tc gridSpan="3">
                  <a:txBody>
                    <a:bodyPr/>
                    <a:lstStyle/>
                    <a:p>
                      <a:pPr marL="0" marR="0" algn="l">
                        <a:lnSpc>
                          <a:spcPct val="115000"/>
                        </a:lnSpc>
                        <a:spcBef>
                          <a:spcPts val="0"/>
                        </a:spcBef>
                        <a:spcAft>
                          <a:spcPts val="0"/>
                        </a:spcAft>
                      </a:pPr>
                      <a:r>
                        <a:rPr lang="en-US" sz="1400" dirty="0">
                          <a:latin typeface="Times New Roman" pitchFamily="18" charset="0"/>
                          <a:cs typeface="Times New Roman" pitchFamily="18" charset="0"/>
                        </a:rPr>
                        <a:t>Automation Software:</a:t>
                      </a:r>
                      <a:endParaRPr lang="en-US" sz="1400" dirty="0">
                        <a:latin typeface="Times New Roman" pitchFamily="18" charset="0"/>
                        <a:ea typeface="Calibri"/>
                        <a:cs typeface="Times New Roman" pitchFamily="18" charset="0"/>
                      </a:endParaRPr>
                    </a:p>
                  </a:txBody>
                  <a:tcPr marL="68580" marR="68580" marT="0" marB="0" anchor="ct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1"/>
                  </a:ext>
                </a:extLst>
              </a:tr>
              <a:tr h="271272">
                <a:tc gridSpan="2">
                  <a:txBody>
                    <a:bodyPr/>
                    <a:lstStyle/>
                    <a:p>
                      <a:pPr marL="0" marR="0" algn="ctr">
                        <a:lnSpc>
                          <a:spcPct val="115000"/>
                        </a:lnSpc>
                        <a:spcBef>
                          <a:spcPts val="0"/>
                        </a:spcBef>
                        <a:spcAft>
                          <a:spcPts val="0"/>
                        </a:spcAft>
                      </a:pPr>
                      <a:r>
                        <a:rPr lang="en-US" sz="1400" dirty="0" err="1" smtClean="0">
                          <a:latin typeface="Times New Roman" pitchFamily="18" charset="0"/>
                          <a:cs typeface="Times New Roman" pitchFamily="18" charset="0"/>
                        </a:rPr>
                        <a:t>Koha</a:t>
                      </a:r>
                      <a:endParaRPr lang="en-US" sz="1400" dirty="0">
                        <a:latin typeface="Times New Roman" pitchFamily="18" charset="0"/>
                        <a:ea typeface="Calibri"/>
                        <a:cs typeface="Times New Roman" pitchFamily="18" charset="0"/>
                      </a:endParaRPr>
                    </a:p>
                  </a:txBody>
                  <a:tcPr marL="68580" marR="68580" marT="0" marB="0" anchor="ctr"/>
                </a:tc>
                <a:tc hMerge="1">
                  <a:txBody>
                    <a:bodyPr/>
                    <a:lstStyle/>
                    <a:p>
                      <a:endParaRPr lang="en-IN"/>
                    </a:p>
                  </a:txBody>
                  <a:tcPr/>
                </a:tc>
                <a:tc>
                  <a:txBody>
                    <a:bodyPr/>
                    <a:lstStyle/>
                    <a:p>
                      <a:pPr marL="0" marR="0" algn="ctr">
                        <a:lnSpc>
                          <a:spcPct val="115000"/>
                        </a:lnSpc>
                        <a:spcBef>
                          <a:spcPts val="0"/>
                        </a:spcBef>
                        <a:spcAft>
                          <a:spcPts val="0"/>
                        </a:spcAft>
                      </a:pPr>
                      <a:r>
                        <a:rPr lang="en-US" sz="1400" dirty="0">
                          <a:latin typeface="Times New Roman" pitchFamily="18" charset="0"/>
                          <a:cs typeface="Times New Roman" pitchFamily="18" charset="0"/>
                        </a:rPr>
                        <a:t>32</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2"/>
                  </a:ext>
                </a:extLst>
              </a:tr>
              <a:tr h="304800">
                <a:tc gridSpan="2">
                  <a:txBody>
                    <a:bodyPr/>
                    <a:lstStyle/>
                    <a:p>
                      <a:pPr marL="0" marR="0" algn="ctr">
                        <a:lnSpc>
                          <a:spcPct val="115000"/>
                        </a:lnSpc>
                        <a:spcBef>
                          <a:spcPts val="0"/>
                        </a:spcBef>
                        <a:spcAft>
                          <a:spcPts val="0"/>
                        </a:spcAft>
                      </a:pPr>
                      <a:r>
                        <a:rPr lang="en-US" sz="1400" dirty="0" smtClean="0">
                          <a:latin typeface="Times New Roman" pitchFamily="18" charset="0"/>
                          <a:cs typeface="Times New Roman" pitchFamily="18" charset="0"/>
                        </a:rPr>
                        <a:t> </a:t>
                      </a:r>
                      <a:r>
                        <a:rPr lang="en-US" sz="1400" dirty="0">
                          <a:latin typeface="Times New Roman" pitchFamily="18" charset="0"/>
                          <a:cs typeface="Times New Roman" pitchFamily="18" charset="0"/>
                        </a:rPr>
                        <a:t>Soul</a:t>
                      </a:r>
                      <a:endParaRPr lang="en-US" sz="1400" dirty="0">
                        <a:latin typeface="Times New Roman" pitchFamily="18" charset="0"/>
                        <a:ea typeface="Calibri"/>
                        <a:cs typeface="Times New Roman" pitchFamily="18" charset="0"/>
                      </a:endParaRPr>
                    </a:p>
                  </a:txBody>
                  <a:tcPr marL="68580" marR="68580" marT="0" marB="0" anchor="ctr"/>
                </a:tc>
                <a:tc hMerge="1">
                  <a:txBody>
                    <a:bodyPr/>
                    <a:lstStyle/>
                    <a:p>
                      <a:endParaRPr lang="en-IN"/>
                    </a:p>
                  </a:txBody>
                  <a:tcPr/>
                </a:tc>
                <a:tc>
                  <a:txBody>
                    <a:bodyPr/>
                    <a:lstStyle/>
                    <a:p>
                      <a:pPr marL="0" marR="0" algn="ctr">
                        <a:lnSpc>
                          <a:spcPct val="115000"/>
                        </a:lnSpc>
                        <a:spcBef>
                          <a:spcPts val="0"/>
                        </a:spcBef>
                        <a:spcAft>
                          <a:spcPts val="0"/>
                        </a:spcAft>
                      </a:pPr>
                      <a:r>
                        <a:rPr lang="en-US" sz="1400" dirty="0">
                          <a:latin typeface="Times New Roman" pitchFamily="18" charset="0"/>
                          <a:cs typeface="Times New Roman" pitchFamily="18" charset="0"/>
                        </a:rPr>
                        <a:t>4</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3"/>
                  </a:ext>
                </a:extLst>
              </a:tr>
              <a:tr h="304800">
                <a:tc gridSpan="2">
                  <a:txBody>
                    <a:bodyPr/>
                    <a:lstStyle/>
                    <a:p>
                      <a:pPr marL="0" marR="0" algn="ctr">
                        <a:lnSpc>
                          <a:spcPct val="115000"/>
                        </a:lnSpc>
                        <a:spcBef>
                          <a:spcPts val="0"/>
                        </a:spcBef>
                        <a:spcAft>
                          <a:spcPts val="0"/>
                        </a:spcAft>
                      </a:pPr>
                      <a:r>
                        <a:rPr lang="en-US" sz="1400" dirty="0">
                          <a:latin typeface="Times New Roman" pitchFamily="18" charset="0"/>
                          <a:cs typeface="Times New Roman" pitchFamily="18" charset="0"/>
                        </a:rPr>
                        <a:t>  </a:t>
                      </a:r>
                      <a:r>
                        <a:rPr lang="en-US" sz="1400" dirty="0" err="1" smtClean="0">
                          <a:latin typeface="Times New Roman" pitchFamily="18" charset="0"/>
                          <a:cs typeface="Times New Roman" pitchFamily="18" charset="0"/>
                        </a:rPr>
                        <a:t>Libsys</a:t>
                      </a:r>
                      <a:endParaRPr lang="en-US" sz="1400" dirty="0">
                        <a:latin typeface="Times New Roman" pitchFamily="18" charset="0"/>
                        <a:ea typeface="Calibri"/>
                        <a:cs typeface="Times New Roman" pitchFamily="18" charset="0"/>
                      </a:endParaRPr>
                    </a:p>
                  </a:txBody>
                  <a:tcPr marL="68580" marR="68580" marT="0" marB="0" anchor="ctr"/>
                </a:tc>
                <a:tc hMerge="1">
                  <a:txBody>
                    <a:bodyPr/>
                    <a:lstStyle/>
                    <a:p>
                      <a:endParaRPr lang="en-IN"/>
                    </a:p>
                  </a:txBody>
                  <a:tcPr/>
                </a:tc>
                <a:tc>
                  <a:txBody>
                    <a:bodyPr/>
                    <a:lstStyle/>
                    <a:p>
                      <a:pPr marL="0" marR="0" algn="ctr">
                        <a:lnSpc>
                          <a:spcPct val="115000"/>
                        </a:lnSpc>
                        <a:spcBef>
                          <a:spcPts val="0"/>
                        </a:spcBef>
                        <a:spcAft>
                          <a:spcPts val="0"/>
                        </a:spcAft>
                      </a:pPr>
                      <a:r>
                        <a:rPr lang="en-US" sz="1400" dirty="0">
                          <a:latin typeface="Times New Roman" pitchFamily="18" charset="0"/>
                          <a:cs typeface="Times New Roman" pitchFamily="18" charset="0"/>
                        </a:rPr>
                        <a:t>1</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4"/>
                  </a:ext>
                </a:extLst>
              </a:tr>
              <a:tr h="304800">
                <a:tc gridSpan="2">
                  <a:txBody>
                    <a:bodyPr/>
                    <a:lstStyle/>
                    <a:p>
                      <a:pPr marL="0" marR="0" algn="ctr">
                        <a:lnSpc>
                          <a:spcPct val="115000"/>
                        </a:lnSpc>
                        <a:spcBef>
                          <a:spcPts val="0"/>
                        </a:spcBef>
                        <a:spcAft>
                          <a:spcPts val="0"/>
                        </a:spcAft>
                      </a:pPr>
                      <a:r>
                        <a:rPr lang="en-US" sz="14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Others</a:t>
                      </a:r>
                      <a:endParaRPr lang="en-US" sz="1400" dirty="0">
                        <a:latin typeface="Times New Roman" pitchFamily="18" charset="0"/>
                        <a:ea typeface="Calibri"/>
                        <a:cs typeface="Times New Roman" pitchFamily="18" charset="0"/>
                      </a:endParaRPr>
                    </a:p>
                  </a:txBody>
                  <a:tcPr marL="68580" marR="68580" marT="0" marB="0" anchor="ctr"/>
                </a:tc>
                <a:tc hMerge="1">
                  <a:txBody>
                    <a:bodyPr/>
                    <a:lstStyle/>
                    <a:p>
                      <a:endParaRPr lang="en-IN"/>
                    </a:p>
                  </a:txBody>
                  <a:tcPr/>
                </a:tc>
                <a:tc>
                  <a:txBody>
                    <a:bodyPr/>
                    <a:lstStyle/>
                    <a:p>
                      <a:pPr marL="0" marR="0" algn="ctr">
                        <a:lnSpc>
                          <a:spcPct val="115000"/>
                        </a:lnSpc>
                        <a:spcBef>
                          <a:spcPts val="0"/>
                        </a:spcBef>
                        <a:spcAft>
                          <a:spcPts val="0"/>
                        </a:spcAft>
                      </a:pPr>
                      <a:r>
                        <a:rPr lang="en-US" sz="1400" dirty="0">
                          <a:latin typeface="Times New Roman" pitchFamily="18" charset="0"/>
                          <a:cs typeface="Times New Roman" pitchFamily="18" charset="0"/>
                        </a:rPr>
                        <a:t>1</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5"/>
                  </a:ext>
                </a:extLst>
              </a:tr>
              <a:tr h="228600">
                <a:tc gridSpan="2">
                  <a:txBody>
                    <a:bodyPr/>
                    <a:lstStyle/>
                    <a:p>
                      <a:pPr marL="0" marR="0" algn="ctr">
                        <a:lnSpc>
                          <a:spcPct val="115000"/>
                        </a:lnSpc>
                        <a:spcBef>
                          <a:spcPts val="0"/>
                        </a:spcBef>
                        <a:spcAft>
                          <a:spcPts val="0"/>
                        </a:spcAft>
                      </a:pPr>
                      <a:r>
                        <a:rPr lang="en-US" sz="1400" dirty="0">
                          <a:latin typeface="Times New Roman" pitchFamily="18" charset="0"/>
                          <a:cs typeface="Times New Roman" pitchFamily="18" charset="0"/>
                        </a:rPr>
                        <a:t>No software</a:t>
                      </a:r>
                      <a:endParaRPr lang="en-US" sz="1400" dirty="0">
                        <a:latin typeface="Times New Roman" pitchFamily="18" charset="0"/>
                        <a:ea typeface="Calibri"/>
                        <a:cs typeface="Times New Roman" pitchFamily="18" charset="0"/>
                      </a:endParaRPr>
                    </a:p>
                  </a:txBody>
                  <a:tcPr marL="68580" marR="68580" marT="0" marB="0" anchor="ctr"/>
                </a:tc>
                <a:tc hMerge="1">
                  <a:txBody>
                    <a:bodyPr/>
                    <a:lstStyle/>
                    <a:p>
                      <a:endParaRPr lang="en-IN"/>
                    </a:p>
                  </a:txBody>
                  <a:tcPr/>
                </a:tc>
                <a:tc>
                  <a:txBody>
                    <a:bodyPr/>
                    <a:lstStyle/>
                    <a:p>
                      <a:pPr marL="0" marR="0" algn="ctr">
                        <a:lnSpc>
                          <a:spcPct val="115000"/>
                        </a:lnSpc>
                        <a:spcBef>
                          <a:spcPts val="0"/>
                        </a:spcBef>
                        <a:spcAft>
                          <a:spcPts val="0"/>
                        </a:spcAft>
                      </a:pPr>
                      <a:r>
                        <a:rPr lang="en-US" sz="1400" dirty="0">
                          <a:latin typeface="Times New Roman" pitchFamily="18" charset="0"/>
                          <a:cs typeface="Times New Roman" pitchFamily="18" charset="0"/>
                        </a:rPr>
                        <a:t>3</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6"/>
                  </a:ext>
                </a:extLst>
              </a:tr>
              <a:tr h="370840">
                <a:tc gridSpan="2">
                  <a:txBody>
                    <a:bodyPr/>
                    <a:lstStyle/>
                    <a:p>
                      <a:pPr marL="0" marR="0" algn="ctr">
                        <a:lnSpc>
                          <a:spcPct val="115000"/>
                        </a:lnSpc>
                        <a:spcBef>
                          <a:spcPts val="0"/>
                        </a:spcBef>
                        <a:spcAft>
                          <a:spcPts val="0"/>
                        </a:spcAft>
                      </a:pPr>
                      <a:r>
                        <a:rPr lang="en-US" sz="1400" dirty="0">
                          <a:latin typeface="Times New Roman" pitchFamily="18" charset="0"/>
                          <a:cs typeface="Times New Roman" pitchFamily="18" charset="0"/>
                        </a:rPr>
                        <a:t>Digital library software</a:t>
                      </a:r>
                      <a:endParaRPr lang="en-US" sz="1400" dirty="0">
                        <a:latin typeface="Times New Roman" pitchFamily="18" charset="0"/>
                        <a:ea typeface="Calibri"/>
                        <a:cs typeface="Times New Roman" pitchFamily="18" charset="0"/>
                      </a:endParaRPr>
                    </a:p>
                  </a:txBody>
                  <a:tcPr marL="68580" marR="68580" marT="0" marB="0" anchor="ctr"/>
                </a:tc>
                <a:tc hMerge="1">
                  <a:txBody>
                    <a:bodyPr/>
                    <a:lstStyle/>
                    <a:p>
                      <a:endParaRPr lang="en-IN"/>
                    </a:p>
                  </a:txBody>
                  <a:tcPr/>
                </a:tc>
                <a:tc>
                  <a:txBody>
                    <a:bodyPr/>
                    <a:lstStyle/>
                    <a:p>
                      <a:pPr marL="0" marR="0" algn="ctr">
                        <a:lnSpc>
                          <a:spcPct val="115000"/>
                        </a:lnSpc>
                        <a:spcBef>
                          <a:spcPts val="0"/>
                        </a:spcBef>
                        <a:spcAft>
                          <a:spcPts val="0"/>
                        </a:spcAft>
                      </a:pPr>
                      <a:r>
                        <a:rPr lang="en-US" sz="1400" dirty="0">
                          <a:latin typeface="Times New Roman" pitchFamily="18" charset="0"/>
                          <a:cs typeface="Times New Roman" pitchFamily="18" charset="0"/>
                        </a:rPr>
                        <a:t>3</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7"/>
                  </a:ext>
                </a:extLst>
              </a:tr>
            </a:tbl>
          </a:graphicData>
        </a:graphic>
      </p:graphicFrame>
      <p:sp>
        <p:nvSpPr>
          <p:cNvPr id="5" name="Rectangle 4"/>
          <p:cNvSpPr/>
          <p:nvPr/>
        </p:nvSpPr>
        <p:spPr>
          <a:xfrm>
            <a:off x="838200" y="3581400"/>
            <a:ext cx="2950103" cy="307777"/>
          </a:xfrm>
          <a:prstGeom prst="rect">
            <a:avLst/>
          </a:prstGeom>
        </p:spPr>
        <p:txBody>
          <a:bodyPr wrap="none">
            <a:spAutoFit/>
          </a:bodyPr>
          <a:lstStyle/>
          <a:p>
            <a:r>
              <a:rPr lang="en-IN" sz="1400" dirty="0" smtClean="0">
                <a:latin typeface="Times New Roman" pitchFamily="18" charset="0"/>
                <a:cs typeface="Times New Roman" pitchFamily="18" charset="0"/>
              </a:rPr>
              <a:t>Table 8. Software used by the libraries</a:t>
            </a:r>
            <a:endParaRPr lang="en-IN" sz="1400" dirty="0">
              <a:latin typeface="Times New Roman" pitchFamily="18" charset="0"/>
              <a:cs typeface="Times New Roman" pitchFamily="18" charset="0"/>
            </a:endParaRPr>
          </a:p>
        </p:txBody>
      </p:sp>
      <p:sp>
        <p:nvSpPr>
          <p:cNvPr id="11" name="TextBox 10"/>
          <p:cNvSpPr txBox="1"/>
          <p:nvPr/>
        </p:nvSpPr>
        <p:spPr>
          <a:xfrm>
            <a:off x="4876800" y="2895600"/>
            <a:ext cx="3886200" cy="3785652"/>
          </a:xfrm>
          <a:prstGeom prst="rect">
            <a:avLst/>
          </a:prstGeom>
          <a:noFill/>
        </p:spPr>
        <p:txBody>
          <a:bodyPr wrap="square" rtlCol="0">
            <a:spAutoFit/>
          </a:bodyPr>
          <a:lstStyle/>
          <a:p>
            <a:pPr algn="just"/>
            <a:r>
              <a:rPr lang="en-IN" sz="1600" dirty="0" smtClean="0">
                <a:latin typeface="Times New Roman" pitchFamily="18" charset="0"/>
                <a:cs typeface="Times New Roman" pitchFamily="18" charset="0"/>
              </a:rPr>
              <a:t>From table 7 we see that 17% library have no budget for e-resources, whereas 83% have recurring budget for N-list and 70% have </a:t>
            </a:r>
            <a:r>
              <a:rPr lang="en-IN" sz="1600" dirty="0" err="1" smtClean="0">
                <a:latin typeface="Times New Roman" pitchFamily="18" charset="0"/>
                <a:cs typeface="Times New Roman" pitchFamily="18" charset="0"/>
              </a:rPr>
              <a:t>adhoc</a:t>
            </a:r>
            <a:r>
              <a:rPr lang="en-IN" sz="1600" dirty="0" smtClean="0">
                <a:latin typeface="Times New Roman" pitchFamily="18" charset="0"/>
                <a:cs typeface="Times New Roman" pitchFamily="18" charset="0"/>
              </a:rPr>
              <a:t> budget for subscribing e-resources.</a:t>
            </a:r>
          </a:p>
          <a:p>
            <a:pPr algn="just"/>
            <a:endParaRPr lang="en-IN" sz="1600" dirty="0" smtClean="0">
              <a:latin typeface="Times New Roman" pitchFamily="18" charset="0"/>
              <a:cs typeface="Times New Roman" pitchFamily="18" charset="0"/>
            </a:endParaRPr>
          </a:p>
          <a:p>
            <a:pPr algn="just"/>
            <a:r>
              <a:rPr lang="en-IN" sz="1600" dirty="0" smtClean="0">
                <a:latin typeface="Times New Roman" pitchFamily="18" charset="0"/>
                <a:cs typeface="Times New Roman" pitchFamily="18" charset="0"/>
              </a:rPr>
              <a:t>Among 41 college libraries almost all are using </a:t>
            </a:r>
            <a:r>
              <a:rPr lang="en-IN" sz="1600" dirty="0" err="1" smtClean="0">
                <a:latin typeface="Times New Roman" pitchFamily="18" charset="0"/>
                <a:cs typeface="Times New Roman" pitchFamily="18" charset="0"/>
              </a:rPr>
              <a:t>Koha</a:t>
            </a:r>
            <a:r>
              <a:rPr lang="en-IN" sz="1600" dirty="0" smtClean="0">
                <a:latin typeface="Times New Roman" pitchFamily="18" charset="0"/>
                <a:cs typeface="Times New Roman" pitchFamily="18" charset="0"/>
              </a:rPr>
              <a:t> as automation software and 3 of them started digitisation work also. </a:t>
            </a:r>
          </a:p>
          <a:p>
            <a:pPr algn="just"/>
            <a:endParaRPr lang="en-IN" sz="1600" dirty="0" smtClean="0">
              <a:latin typeface="Times New Roman" pitchFamily="18" charset="0"/>
              <a:cs typeface="Times New Roman" pitchFamily="18" charset="0"/>
            </a:endParaRPr>
          </a:p>
          <a:p>
            <a:pPr algn="just"/>
            <a:r>
              <a:rPr lang="en-IN" sz="1600" dirty="0" smtClean="0">
                <a:latin typeface="Times New Roman" pitchFamily="18" charset="0"/>
                <a:cs typeface="Times New Roman" pitchFamily="18" charset="0"/>
              </a:rPr>
              <a:t>Almost all the colleges have computer for library staff, and in 48.78% colleges there are common e-zone for both teachers and students, but number of terminals are not sufficient for the population of users.</a:t>
            </a:r>
          </a:p>
        </p:txBody>
      </p:sp>
      <p:graphicFrame>
        <p:nvGraphicFramePr>
          <p:cNvPr id="12" name="Table 11"/>
          <p:cNvGraphicFramePr>
            <a:graphicFrameLocks noGrp="1"/>
          </p:cNvGraphicFramePr>
          <p:nvPr/>
        </p:nvGraphicFramePr>
        <p:xfrm>
          <a:off x="838200" y="1143000"/>
          <a:ext cx="3505201" cy="2138680"/>
        </p:xfrm>
        <a:graphic>
          <a:graphicData uri="http://schemas.openxmlformats.org/drawingml/2006/table">
            <a:tbl>
              <a:tblPr firstRow="1" bandRow="1">
                <a:tableStyleId>{00A15C55-8517-42AA-B614-E9B94910E393}</a:tableStyleId>
              </a:tblPr>
              <a:tblGrid>
                <a:gridCol w="17526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762001">
                  <a:extLst>
                    <a:ext uri="{9D8B030D-6E8A-4147-A177-3AD203B41FA5}">
                      <a16:colId xmlns:a16="http://schemas.microsoft.com/office/drawing/2014/main" xmlns="" val="20002"/>
                    </a:ext>
                  </a:extLst>
                </a:gridCol>
              </a:tblGrid>
              <a:tr h="370840">
                <a:tc>
                  <a:txBody>
                    <a:bodyPr/>
                    <a:lstStyle/>
                    <a:p>
                      <a:r>
                        <a:rPr lang="en-IN" sz="1400" dirty="0" smtClean="0">
                          <a:latin typeface="Times New Roman" pitchFamily="18" charset="0"/>
                          <a:cs typeface="Times New Roman" pitchFamily="18" charset="0"/>
                        </a:rPr>
                        <a:t>Budget for e-resources</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No.</a:t>
                      </a:r>
                      <a:r>
                        <a:rPr lang="en-IN" sz="1400" baseline="0" dirty="0" smtClean="0">
                          <a:latin typeface="Times New Roman" pitchFamily="18" charset="0"/>
                          <a:cs typeface="Times New Roman" pitchFamily="18" charset="0"/>
                        </a:rPr>
                        <a:t> </a:t>
                      </a:r>
                      <a:r>
                        <a:rPr lang="en-IN" sz="1400" dirty="0" smtClean="0">
                          <a:latin typeface="Times New Roman" pitchFamily="18" charset="0"/>
                          <a:cs typeface="Times New Roman" pitchFamily="18" charset="0"/>
                        </a:rPr>
                        <a:t>of colleges</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370840">
                <a:tc>
                  <a:txBody>
                    <a:bodyPr/>
                    <a:lstStyle/>
                    <a:p>
                      <a:r>
                        <a:rPr lang="en-IN" sz="1400" dirty="0" smtClean="0">
                          <a:latin typeface="Times New Roman" pitchFamily="18" charset="0"/>
                          <a:cs typeface="Times New Roman" pitchFamily="18" charset="0"/>
                        </a:rPr>
                        <a:t>No specific budget</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7</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17</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r h="370840">
                <a:tc>
                  <a:txBody>
                    <a:bodyPr/>
                    <a:lstStyle/>
                    <a:p>
                      <a:r>
                        <a:rPr lang="en-IN" sz="1400" dirty="0" smtClean="0">
                          <a:latin typeface="Times New Roman" pitchFamily="18" charset="0"/>
                          <a:cs typeface="Times New Roman" pitchFamily="18" charset="0"/>
                        </a:rPr>
                        <a:t>Recurring budget</a:t>
                      </a:r>
                      <a:r>
                        <a:rPr lang="en-IN" sz="1400" baseline="0" dirty="0" smtClean="0">
                          <a:latin typeface="Times New Roman" pitchFamily="18" charset="0"/>
                          <a:cs typeface="Times New Roman" pitchFamily="18" charset="0"/>
                        </a:rPr>
                        <a:t> (for N-List subscription)</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34</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83</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2"/>
                  </a:ext>
                </a:extLst>
              </a:tr>
              <a:tr h="370840">
                <a:tc>
                  <a:txBody>
                    <a:bodyPr/>
                    <a:lstStyle/>
                    <a:p>
                      <a:r>
                        <a:rPr lang="en-IN" sz="1400" dirty="0" err="1" smtClean="0">
                          <a:latin typeface="Times New Roman" pitchFamily="18" charset="0"/>
                          <a:cs typeface="Times New Roman" pitchFamily="18" charset="0"/>
                        </a:rPr>
                        <a:t>Adhoc</a:t>
                      </a:r>
                      <a:r>
                        <a:rPr lang="en-IN" sz="1400" baseline="0" dirty="0" smtClean="0">
                          <a:latin typeface="Times New Roman" pitchFamily="18" charset="0"/>
                          <a:cs typeface="Times New Roman" pitchFamily="18" charset="0"/>
                        </a:rPr>
                        <a:t> allotment for e-resources excluding N-list</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8</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20</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bl>
          </a:graphicData>
        </a:graphic>
      </p:graphicFrame>
      <p:sp>
        <p:nvSpPr>
          <p:cNvPr id="13" name="TextBox 12"/>
          <p:cNvSpPr txBox="1"/>
          <p:nvPr/>
        </p:nvSpPr>
        <p:spPr>
          <a:xfrm>
            <a:off x="457200" y="304800"/>
            <a:ext cx="4267200" cy="338554"/>
          </a:xfrm>
          <a:prstGeom prst="rect">
            <a:avLst/>
          </a:prstGeom>
          <a:noFill/>
        </p:spPr>
        <p:txBody>
          <a:bodyPr wrap="square" rtlCol="0">
            <a:spAutoFit/>
          </a:bodyPr>
          <a:lstStyle/>
          <a:p>
            <a:pPr algn="ctr"/>
            <a:r>
              <a:rPr lang="en-IN" sz="1600" dirty="0" smtClean="0">
                <a:latin typeface="Times New Roman" pitchFamily="18" charset="0"/>
                <a:cs typeface="Times New Roman" pitchFamily="18" charset="0"/>
              </a:rPr>
              <a:t>Table 7. Budget provision for e-resources</a:t>
            </a:r>
            <a:endParaRPr lang="en-IN" sz="1600" dirty="0">
              <a:latin typeface="Times New Roman" pitchFamily="18" charset="0"/>
              <a:cs typeface="Times New Roman" pitchFamily="18" charset="0"/>
            </a:endParaRPr>
          </a:p>
        </p:txBody>
      </p:sp>
      <p:sp>
        <p:nvSpPr>
          <p:cNvPr id="14" name="Rectangle 13"/>
          <p:cNvSpPr/>
          <p:nvPr/>
        </p:nvSpPr>
        <p:spPr>
          <a:xfrm>
            <a:off x="4648200" y="457200"/>
            <a:ext cx="4038600" cy="338554"/>
          </a:xfrm>
          <a:prstGeom prst="rect">
            <a:avLst/>
          </a:prstGeom>
        </p:spPr>
        <p:txBody>
          <a:bodyPr wrap="square">
            <a:spAutoFit/>
          </a:bodyPr>
          <a:lstStyle/>
          <a:p>
            <a:pPr algn="ctr"/>
            <a:r>
              <a:rPr lang="en-IN" sz="1600" dirty="0" smtClean="0">
                <a:latin typeface="Times New Roman" pitchFamily="18" charset="0"/>
                <a:cs typeface="Times New Roman" pitchFamily="18" charset="0"/>
              </a:rPr>
              <a:t>Table 9. computer terminals for specific users </a:t>
            </a:r>
            <a:endParaRPr lang="en-IN" sz="1600" dirty="0">
              <a:latin typeface="Times New Roman" pitchFamily="18" charset="0"/>
              <a:cs typeface="Times New Roman" pitchFamily="18" charset="0"/>
            </a:endParaRPr>
          </a:p>
        </p:txBody>
      </p:sp>
      <p:graphicFrame>
        <p:nvGraphicFramePr>
          <p:cNvPr id="15" name="Content Placeholder 3"/>
          <p:cNvGraphicFramePr>
            <a:graphicFrameLocks/>
          </p:cNvGraphicFramePr>
          <p:nvPr/>
        </p:nvGraphicFramePr>
        <p:xfrm>
          <a:off x="5029200" y="990600"/>
          <a:ext cx="3581400" cy="1699768"/>
        </p:xfrm>
        <a:graphic>
          <a:graphicData uri="http://schemas.openxmlformats.org/drawingml/2006/table">
            <a:tbl>
              <a:tblPr firstRow="1" bandRow="1">
                <a:tableStyleId>{00A15C55-8517-42AA-B614-E9B94910E393}</a:tableStyleId>
              </a:tblPr>
              <a:tblGrid>
                <a:gridCol w="2197677">
                  <a:extLst>
                    <a:ext uri="{9D8B030D-6E8A-4147-A177-3AD203B41FA5}">
                      <a16:colId xmlns:a16="http://schemas.microsoft.com/office/drawing/2014/main" xmlns="" val="20000"/>
                    </a:ext>
                  </a:extLst>
                </a:gridCol>
                <a:gridCol w="813955">
                  <a:extLst>
                    <a:ext uri="{9D8B030D-6E8A-4147-A177-3AD203B41FA5}">
                      <a16:colId xmlns:a16="http://schemas.microsoft.com/office/drawing/2014/main" xmlns="" val="20001"/>
                    </a:ext>
                  </a:extLst>
                </a:gridCol>
                <a:gridCol w="569768">
                  <a:extLst>
                    <a:ext uri="{9D8B030D-6E8A-4147-A177-3AD203B41FA5}">
                      <a16:colId xmlns:a16="http://schemas.microsoft.com/office/drawing/2014/main" xmlns="" val="20002"/>
                    </a:ext>
                  </a:extLst>
                </a:gridCol>
              </a:tblGrid>
              <a:tr h="370840">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Type of users</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No. of colleges</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0"/>
                  </a:ext>
                </a:extLst>
              </a:tr>
              <a:tr h="347472">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For Library </a:t>
                      </a:r>
                      <a:r>
                        <a:rPr lang="en-US" sz="1400" dirty="0">
                          <a:latin typeface="Times New Roman" pitchFamily="18" charset="0"/>
                          <a:cs typeface="Times New Roman" pitchFamily="18" charset="0"/>
                        </a:rPr>
                        <a:t>Staff</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40</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97.56</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1"/>
                  </a:ext>
                </a:extLst>
              </a:tr>
              <a:tr h="370840">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For Faculties separately</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10</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24.39</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2"/>
                  </a:ext>
                </a:extLst>
              </a:tr>
              <a:tr h="370840">
                <a:tc>
                  <a:txBody>
                    <a:bodyPr/>
                    <a:lstStyle/>
                    <a:p>
                      <a:pPr marL="0" marR="0" algn="l">
                        <a:lnSpc>
                          <a:spcPct val="115000"/>
                        </a:lnSpc>
                        <a:spcBef>
                          <a:spcPts val="0"/>
                        </a:spcBef>
                        <a:spcAft>
                          <a:spcPts val="0"/>
                        </a:spcAft>
                      </a:pPr>
                      <a:r>
                        <a:rPr lang="en-US" sz="14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For Faculties</a:t>
                      </a:r>
                      <a:r>
                        <a:rPr lang="en-US" sz="1400" baseline="0" dirty="0" smtClean="0">
                          <a:latin typeface="Times New Roman" pitchFamily="18" charset="0"/>
                          <a:cs typeface="Times New Roman" pitchFamily="18" charset="0"/>
                        </a:rPr>
                        <a:t> and </a:t>
                      </a:r>
                      <a:r>
                        <a:rPr lang="en-US" sz="1400" dirty="0" smtClean="0">
                          <a:latin typeface="Times New Roman" pitchFamily="18" charset="0"/>
                          <a:cs typeface="Times New Roman" pitchFamily="18" charset="0"/>
                        </a:rPr>
                        <a:t>students both</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20</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48.78</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3"/>
                  </a:ext>
                </a:extLst>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nvGraphicFramePr>
        <p:xfrm>
          <a:off x="609600" y="762000"/>
          <a:ext cx="3200401" cy="3007360"/>
        </p:xfrm>
        <a:graphic>
          <a:graphicData uri="http://schemas.openxmlformats.org/drawingml/2006/table">
            <a:tbl>
              <a:tblPr firstRow="1" bandRow="1">
                <a:tableStyleId>{00A15C55-8517-42AA-B614-E9B94910E393}</a:tableStyleId>
              </a:tblPr>
              <a:tblGrid>
                <a:gridCol w="1268083">
                  <a:extLst>
                    <a:ext uri="{9D8B030D-6E8A-4147-A177-3AD203B41FA5}">
                      <a16:colId xmlns:a16="http://schemas.microsoft.com/office/drawing/2014/main" xmlns="" val="20000"/>
                    </a:ext>
                  </a:extLst>
                </a:gridCol>
                <a:gridCol w="966159">
                  <a:extLst>
                    <a:ext uri="{9D8B030D-6E8A-4147-A177-3AD203B41FA5}">
                      <a16:colId xmlns:a16="http://schemas.microsoft.com/office/drawing/2014/main" xmlns="" val="20001"/>
                    </a:ext>
                  </a:extLst>
                </a:gridCol>
                <a:gridCol w="966159">
                  <a:extLst>
                    <a:ext uri="{9D8B030D-6E8A-4147-A177-3AD203B41FA5}">
                      <a16:colId xmlns:a16="http://schemas.microsoft.com/office/drawing/2014/main" xmlns="" val="20002"/>
                    </a:ext>
                  </a:extLst>
                </a:gridCol>
              </a:tblGrid>
              <a:tr h="259080">
                <a:tc gridSpan="3">
                  <a:txBody>
                    <a:bodyPr/>
                    <a:lstStyle/>
                    <a:p>
                      <a:pPr algn="ctr"/>
                      <a:r>
                        <a:rPr lang="en-IN" sz="1400" dirty="0" smtClean="0">
                          <a:latin typeface="Times New Roman" pitchFamily="18" charset="0"/>
                          <a:cs typeface="Times New Roman" pitchFamily="18" charset="0"/>
                        </a:rPr>
                        <a:t>Tools used for ICT based services</a:t>
                      </a:r>
                      <a:endParaRPr lang="en-IN" sz="1400" dirty="0">
                        <a:latin typeface="Times New Roman" pitchFamily="18" charset="0"/>
                        <a:cs typeface="Times New Roman" pitchFamily="18" charset="0"/>
                      </a:endParaRPr>
                    </a:p>
                  </a:txBody>
                  <a:tcPr/>
                </a:tc>
                <a:tc hMerge="1">
                  <a:txBody>
                    <a:bodyPr/>
                    <a:lstStyle/>
                    <a:p>
                      <a:endParaRPr lang="en-IN" dirty="0"/>
                    </a:p>
                  </a:txBody>
                  <a:tcPr/>
                </a:tc>
                <a:tc hMerge="1">
                  <a:txBody>
                    <a:bodyPr/>
                    <a:lstStyle/>
                    <a:p>
                      <a:pPr algn="ct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370840">
                <a:tc>
                  <a:txBody>
                    <a:bodyPr/>
                    <a:lstStyle/>
                    <a:p>
                      <a:r>
                        <a:rPr lang="en-IN" sz="1400" dirty="0" smtClean="0">
                          <a:latin typeface="Times New Roman" pitchFamily="18" charset="0"/>
                          <a:cs typeface="Times New Roman" pitchFamily="18" charset="0"/>
                        </a:rPr>
                        <a:t>Name of the</a:t>
                      </a:r>
                      <a:r>
                        <a:rPr lang="en-IN" sz="1400" baseline="0" dirty="0" smtClean="0">
                          <a:latin typeface="Times New Roman" pitchFamily="18" charset="0"/>
                          <a:cs typeface="Times New Roman" pitchFamily="18" charset="0"/>
                        </a:rPr>
                        <a:t> tools</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No of colleges</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r h="254000">
                <a:tc>
                  <a:txBody>
                    <a:bodyPr/>
                    <a:lstStyle/>
                    <a:p>
                      <a:r>
                        <a:rPr lang="en-IN" sz="1400" dirty="0" smtClean="0">
                          <a:latin typeface="Times New Roman" pitchFamily="18" charset="0"/>
                          <a:cs typeface="Times New Roman" pitchFamily="18" charset="0"/>
                        </a:rPr>
                        <a:t>Printer</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39</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95.12</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2"/>
                  </a:ext>
                </a:extLst>
              </a:tr>
              <a:tr h="304800">
                <a:tc>
                  <a:txBody>
                    <a:bodyPr/>
                    <a:lstStyle/>
                    <a:p>
                      <a:r>
                        <a:rPr lang="en-IN" sz="1400" dirty="0" smtClean="0">
                          <a:latin typeface="Times New Roman" pitchFamily="18" charset="0"/>
                          <a:cs typeface="Times New Roman" pitchFamily="18" charset="0"/>
                        </a:rPr>
                        <a:t>Scanner</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16</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39.02</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r h="254000">
                <a:tc>
                  <a:txBody>
                    <a:bodyPr/>
                    <a:lstStyle/>
                    <a:p>
                      <a:r>
                        <a:rPr lang="en-IN" sz="1400" dirty="0" smtClean="0">
                          <a:latin typeface="Times New Roman" pitchFamily="18" charset="0"/>
                          <a:cs typeface="Times New Roman" pitchFamily="18" charset="0"/>
                        </a:rPr>
                        <a:t>Barcode reader</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12</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29.27</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4"/>
                  </a:ext>
                </a:extLst>
              </a:tr>
              <a:tr h="330200">
                <a:tc>
                  <a:txBody>
                    <a:bodyPr/>
                    <a:lstStyle/>
                    <a:p>
                      <a:r>
                        <a:rPr lang="en-IN" sz="1400" dirty="0" smtClean="0">
                          <a:latin typeface="Times New Roman" pitchFamily="18" charset="0"/>
                          <a:cs typeface="Times New Roman" pitchFamily="18" charset="0"/>
                        </a:rPr>
                        <a:t>Photocopier</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19</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46.34</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5"/>
                  </a:ext>
                </a:extLst>
              </a:tr>
              <a:tr h="330200">
                <a:tc>
                  <a:txBody>
                    <a:bodyPr/>
                    <a:lstStyle/>
                    <a:p>
                      <a:r>
                        <a:rPr lang="en-IN" sz="1400" dirty="0" smtClean="0">
                          <a:latin typeface="Times New Roman" pitchFamily="18" charset="0"/>
                          <a:cs typeface="Times New Roman" pitchFamily="18" charset="0"/>
                        </a:rPr>
                        <a:t>Projector</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4</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9.76</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6"/>
                  </a:ext>
                </a:extLst>
              </a:tr>
              <a:tr h="228600">
                <a:tc>
                  <a:txBody>
                    <a:bodyPr/>
                    <a:lstStyle/>
                    <a:p>
                      <a:r>
                        <a:rPr lang="en-IN" sz="1400" dirty="0" smtClean="0">
                          <a:latin typeface="Times New Roman" pitchFamily="18" charset="0"/>
                          <a:cs typeface="Times New Roman" pitchFamily="18" charset="0"/>
                        </a:rPr>
                        <a:t>Webcam</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7</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17.07</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7"/>
                  </a:ext>
                </a:extLst>
              </a:tr>
              <a:tr h="228600">
                <a:tc>
                  <a:txBody>
                    <a:bodyPr/>
                    <a:lstStyle/>
                    <a:p>
                      <a:r>
                        <a:rPr lang="en-IN" sz="1400" dirty="0" smtClean="0">
                          <a:latin typeface="Times New Roman" pitchFamily="18" charset="0"/>
                          <a:cs typeface="Times New Roman" pitchFamily="18" charset="0"/>
                        </a:rPr>
                        <a:t>Others</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3</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7.32</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8"/>
                  </a:ext>
                </a:extLst>
              </a:tr>
            </a:tbl>
          </a:graphicData>
        </a:graphic>
      </p:graphicFrame>
      <p:sp>
        <p:nvSpPr>
          <p:cNvPr id="13" name="Rectangle 12"/>
          <p:cNvSpPr/>
          <p:nvPr/>
        </p:nvSpPr>
        <p:spPr>
          <a:xfrm>
            <a:off x="304800" y="304800"/>
            <a:ext cx="3830729" cy="338554"/>
          </a:xfrm>
          <a:prstGeom prst="rect">
            <a:avLst/>
          </a:prstGeom>
        </p:spPr>
        <p:txBody>
          <a:bodyPr wrap="none">
            <a:spAutoFit/>
          </a:bodyPr>
          <a:lstStyle/>
          <a:p>
            <a:r>
              <a:rPr lang="en-IN" sz="1600" dirty="0" smtClean="0">
                <a:latin typeface="Times New Roman" pitchFamily="18" charset="0"/>
                <a:cs typeface="Times New Roman" pitchFamily="18" charset="0"/>
              </a:rPr>
              <a:t>Table 10.  Tools used for ICT based services</a:t>
            </a:r>
            <a:endParaRPr lang="en-IN" sz="1600" dirty="0">
              <a:latin typeface="Times New Roman" pitchFamily="18" charset="0"/>
              <a:cs typeface="Times New Roman" pitchFamily="18" charset="0"/>
            </a:endParaRPr>
          </a:p>
        </p:txBody>
      </p:sp>
      <p:sp>
        <p:nvSpPr>
          <p:cNvPr id="14" name="TextBox 13"/>
          <p:cNvSpPr txBox="1"/>
          <p:nvPr/>
        </p:nvSpPr>
        <p:spPr>
          <a:xfrm>
            <a:off x="4953000" y="3276600"/>
            <a:ext cx="3810000" cy="1077218"/>
          </a:xfrm>
          <a:prstGeom prst="rect">
            <a:avLst/>
          </a:prstGeom>
          <a:noFill/>
        </p:spPr>
        <p:txBody>
          <a:bodyPr wrap="square" rtlCol="0">
            <a:spAutoFit/>
          </a:bodyPr>
          <a:lstStyle/>
          <a:p>
            <a:pPr algn="just"/>
            <a:r>
              <a:rPr lang="en-IN" sz="1600" dirty="0" smtClean="0">
                <a:latin typeface="Times New Roman" pitchFamily="18" charset="0"/>
                <a:cs typeface="Times New Roman" pitchFamily="18" charset="0"/>
              </a:rPr>
              <a:t>Almost all the libraries possess printer, there are barcode reader, scanner, webcam also in some college libraries running automation system.</a:t>
            </a:r>
            <a:endParaRPr lang="en-IN" sz="1600" dirty="0">
              <a:latin typeface="Times New Roman" pitchFamily="18" charset="0"/>
              <a:cs typeface="Times New Roman" pitchFamily="18" charset="0"/>
            </a:endParaRPr>
          </a:p>
        </p:txBody>
      </p:sp>
      <p:graphicFrame>
        <p:nvGraphicFramePr>
          <p:cNvPr id="17" name="Table 16"/>
          <p:cNvGraphicFramePr>
            <a:graphicFrameLocks noGrp="1"/>
          </p:cNvGraphicFramePr>
          <p:nvPr/>
        </p:nvGraphicFramePr>
        <p:xfrm>
          <a:off x="609600" y="4495800"/>
          <a:ext cx="3276600" cy="1509617"/>
        </p:xfrm>
        <a:graphic>
          <a:graphicData uri="http://schemas.openxmlformats.org/drawingml/2006/table">
            <a:tbl>
              <a:tblPr firstRow="1" bandRow="1">
                <a:tableStyleId>{00A15C55-8517-42AA-B614-E9B94910E393}</a:tableStyleId>
              </a:tblPr>
              <a:tblGrid>
                <a:gridCol w="1577340">
                  <a:extLst>
                    <a:ext uri="{9D8B030D-6E8A-4147-A177-3AD203B41FA5}">
                      <a16:colId xmlns:a16="http://schemas.microsoft.com/office/drawing/2014/main" xmlns="" val="20000"/>
                    </a:ext>
                  </a:extLst>
                </a:gridCol>
                <a:gridCol w="93726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tblGrid>
              <a:tr h="3056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itchFamily="18" charset="0"/>
                          <a:cs typeface="Times New Roman" pitchFamily="18" charset="0"/>
                        </a:rPr>
                        <a:t>Server configuration</a:t>
                      </a:r>
                    </a:p>
                  </a:txBody>
                  <a:tcPr/>
                </a:tc>
                <a:tc>
                  <a:txBody>
                    <a:bodyPr/>
                    <a:lstStyle/>
                    <a:p>
                      <a:r>
                        <a:rPr lang="en-US" sz="1400" dirty="0" smtClean="0">
                          <a:latin typeface="Times New Roman" pitchFamily="18" charset="0"/>
                          <a:cs typeface="Times New Roman" pitchFamily="18" charset="0"/>
                        </a:rPr>
                        <a:t>No. of colleges</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a:t>
                      </a:r>
                      <a:endParaRPr lang="en-US" sz="1400" dirty="0">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3056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itchFamily="18" charset="0"/>
                          <a:cs typeface="Times New Roman" pitchFamily="18" charset="0"/>
                        </a:rPr>
                        <a:t>Peer to Peer</a:t>
                      </a:r>
                    </a:p>
                  </a:txBody>
                  <a:tcPr/>
                </a:tc>
                <a:tc>
                  <a:txBody>
                    <a:bodyPr/>
                    <a:lstStyle/>
                    <a:p>
                      <a:r>
                        <a:rPr lang="en-US" sz="1400" dirty="0" smtClean="0">
                          <a:latin typeface="Times New Roman" pitchFamily="18" charset="0"/>
                          <a:cs typeface="Times New Roman" pitchFamily="18" charset="0"/>
                        </a:rPr>
                        <a:t>4</a:t>
                      </a:r>
                      <a:endParaRPr lang="en-US" sz="1400" dirty="0">
                        <a:latin typeface="Times New Roman" pitchFamily="18" charset="0"/>
                        <a:cs typeface="Times New Roman" pitchFamily="18" charset="0"/>
                      </a:endParaRPr>
                    </a:p>
                  </a:txBody>
                  <a:tcPr/>
                </a:tc>
                <a:tc>
                  <a:txBody>
                    <a:bodyPr/>
                    <a:lstStyle/>
                    <a:p>
                      <a:r>
                        <a:rPr lang="en-US" sz="1400" dirty="0" smtClean="0">
                          <a:latin typeface="Times New Roman" pitchFamily="18" charset="0"/>
                          <a:cs typeface="Times New Roman" pitchFamily="18" charset="0"/>
                        </a:rPr>
                        <a:t>10</a:t>
                      </a:r>
                      <a:endParaRPr lang="en-US" sz="1400" dirty="0">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r h="3591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itchFamily="18" charset="0"/>
                          <a:cs typeface="Times New Roman" pitchFamily="18" charset="0"/>
                        </a:rPr>
                        <a:t>Client</a:t>
                      </a:r>
                      <a:r>
                        <a:rPr lang="en-US" sz="1400" baseline="0" dirty="0" smtClean="0">
                          <a:latin typeface="Times New Roman" pitchFamily="18" charset="0"/>
                          <a:cs typeface="Times New Roman" pitchFamily="18" charset="0"/>
                        </a:rPr>
                        <a:t> server</a:t>
                      </a:r>
                      <a:endParaRPr lang="en-US" sz="1400" dirty="0" smtClean="0">
                        <a:latin typeface="Times New Roman" pitchFamily="18" charset="0"/>
                        <a:cs typeface="Times New Roman" pitchFamily="18" charset="0"/>
                      </a:endParaRPr>
                    </a:p>
                  </a:txBody>
                  <a:tcPr/>
                </a:tc>
                <a:tc>
                  <a:txBody>
                    <a:bodyPr/>
                    <a:lstStyle/>
                    <a:p>
                      <a:r>
                        <a:rPr lang="en-US" sz="1400" dirty="0" smtClean="0">
                          <a:latin typeface="Times New Roman" pitchFamily="18" charset="0"/>
                          <a:cs typeface="Times New Roman" pitchFamily="18" charset="0"/>
                        </a:rPr>
                        <a:t>31</a:t>
                      </a:r>
                      <a:endParaRPr lang="en-US" sz="1400" dirty="0">
                        <a:latin typeface="Times New Roman" pitchFamily="18" charset="0"/>
                        <a:cs typeface="Times New Roman" pitchFamily="18" charset="0"/>
                      </a:endParaRPr>
                    </a:p>
                  </a:txBody>
                  <a:tcPr/>
                </a:tc>
                <a:tc>
                  <a:txBody>
                    <a:bodyPr/>
                    <a:lstStyle/>
                    <a:p>
                      <a:r>
                        <a:rPr lang="en-US" sz="1400" dirty="0" smtClean="0">
                          <a:latin typeface="Times New Roman" pitchFamily="18" charset="0"/>
                          <a:cs typeface="Times New Roman" pitchFamily="18" charset="0"/>
                        </a:rPr>
                        <a:t>77</a:t>
                      </a:r>
                      <a:endParaRPr lang="en-US" sz="1400" dirty="0">
                        <a:latin typeface="Times New Roman" pitchFamily="18" charset="0"/>
                        <a:cs typeface="Times New Roman" pitchFamily="18" charset="0"/>
                      </a:endParaRPr>
                    </a:p>
                  </a:txBody>
                  <a:tcPr/>
                </a:tc>
                <a:extLst>
                  <a:ext uri="{0D108BD9-81ED-4DB2-BD59-A6C34878D82A}">
                    <a16:rowId xmlns:a16="http://schemas.microsoft.com/office/drawing/2014/main" xmlns="" val="10002"/>
                  </a:ext>
                </a:extLst>
              </a:tr>
              <a:tr h="3266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itchFamily="18" charset="0"/>
                          <a:cs typeface="Times New Roman" pitchFamily="18" charset="0"/>
                        </a:rPr>
                        <a:t>Cloud server</a:t>
                      </a:r>
                    </a:p>
                  </a:txBody>
                  <a:tcPr/>
                </a:tc>
                <a:tc>
                  <a:txBody>
                    <a:bodyPr/>
                    <a:lstStyle/>
                    <a:p>
                      <a:r>
                        <a:rPr lang="en-US" sz="1400" dirty="0" smtClean="0">
                          <a:latin typeface="Times New Roman" pitchFamily="18" charset="0"/>
                          <a:cs typeface="Times New Roman" pitchFamily="18" charset="0"/>
                        </a:rPr>
                        <a:t>5</a:t>
                      </a:r>
                      <a:endParaRPr lang="en-US" sz="1400" dirty="0">
                        <a:latin typeface="Times New Roman" pitchFamily="18" charset="0"/>
                        <a:cs typeface="Times New Roman" pitchFamily="18" charset="0"/>
                      </a:endParaRPr>
                    </a:p>
                  </a:txBody>
                  <a:tcPr/>
                </a:tc>
                <a:tc>
                  <a:txBody>
                    <a:bodyPr/>
                    <a:lstStyle/>
                    <a:p>
                      <a:r>
                        <a:rPr lang="en-US" sz="1400" dirty="0" smtClean="0">
                          <a:latin typeface="Times New Roman" pitchFamily="18" charset="0"/>
                          <a:cs typeface="Times New Roman" pitchFamily="18" charset="0"/>
                        </a:rPr>
                        <a:t>13</a:t>
                      </a:r>
                      <a:endParaRPr lang="en-US" sz="1400" dirty="0">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bl>
          </a:graphicData>
        </a:graphic>
      </p:graphicFrame>
      <p:graphicFrame>
        <p:nvGraphicFramePr>
          <p:cNvPr id="18" name="Table 17"/>
          <p:cNvGraphicFramePr>
            <a:graphicFrameLocks noGrp="1"/>
          </p:cNvGraphicFramePr>
          <p:nvPr/>
        </p:nvGraphicFramePr>
        <p:xfrm>
          <a:off x="5257800" y="609600"/>
          <a:ext cx="3200400" cy="2255520"/>
        </p:xfrm>
        <a:graphic>
          <a:graphicData uri="http://schemas.openxmlformats.org/drawingml/2006/table">
            <a:tbl>
              <a:tblPr firstRow="1" bandRow="1">
                <a:tableStyleId>{00A15C55-8517-42AA-B614-E9B94910E393}</a:tableStyleId>
              </a:tblPr>
              <a:tblGrid>
                <a:gridCol w="1752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685800">
                  <a:extLst>
                    <a:ext uri="{9D8B030D-6E8A-4147-A177-3AD203B41FA5}">
                      <a16:colId xmlns:a16="http://schemas.microsoft.com/office/drawing/2014/main" xmlns="" val="20002"/>
                    </a:ext>
                  </a:extLst>
                </a:gridCol>
              </a:tblGrid>
              <a:tr h="381000">
                <a:tc>
                  <a:txBody>
                    <a:bodyPr/>
                    <a:lstStyle/>
                    <a:p>
                      <a:pPr algn="ctr"/>
                      <a:r>
                        <a:rPr lang="en-US" sz="1400" dirty="0" smtClean="0">
                          <a:latin typeface="Times New Roman" pitchFamily="18" charset="0"/>
                          <a:cs typeface="Times New Roman" pitchFamily="18" charset="0"/>
                        </a:rPr>
                        <a:t>Internet connectivity</a:t>
                      </a:r>
                      <a:endParaRPr lang="en-US" sz="1400" dirty="0">
                        <a:latin typeface="Times New Roman" pitchFamily="18" charset="0"/>
                        <a:cs typeface="Times New Roman" pitchFamily="18"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itchFamily="18" charset="0"/>
                          <a:cs typeface="Times New Roman" pitchFamily="18" charset="0"/>
                        </a:rPr>
                        <a:t>No. of colleges</a:t>
                      </a:r>
                    </a:p>
                  </a:txBody>
                  <a:tcPr anchor="ctr"/>
                </a:tc>
                <a:tc>
                  <a:txBody>
                    <a:bodyPr/>
                    <a:lstStyle/>
                    <a:p>
                      <a:pPr algn="ctr"/>
                      <a:r>
                        <a:rPr lang="en-US" sz="1400" dirty="0" smtClean="0">
                          <a:latin typeface="Times New Roman" pitchFamily="18" charset="0"/>
                          <a:cs typeface="Times New Roman" pitchFamily="18" charset="0"/>
                        </a:rPr>
                        <a:t>%</a:t>
                      </a:r>
                      <a:endParaRPr lang="en-US" sz="1400" dirty="0">
                        <a:latin typeface="Times New Roman" pitchFamily="18" charset="0"/>
                        <a:cs typeface="Times New Roman" pitchFamily="18" charset="0"/>
                      </a:endParaRPr>
                    </a:p>
                  </a:txBody>
                  <a:tcPr anchor="ctr"/>
                </a:tc>
                <a:extLst>
                  <a:ext uri="{0D108BD9-81ED-4DB2-BD59-A6C34878D82A}">
                    <a16:rowId xmlns:a16="http://schemas.microsoft.com/office/drawing/2014/main" xmlns="" val="10000"/>
                  </a:ext>
                </a:extLst>
              </a:tr>
              <a:tr h="291001">
                <a:tc>
                  <a:txBody>
                    <a:bodyPr/>
                    <a:lstStyle/>
                    <a:p>
                      <a:r>
                        <a:rPr lang="en-US" sz="1400" dirty="0" smtClean="0">
                          <a:latin typeface="Times New Roman" pitchFamily="18" charset="0"/>
                          <a:cs typeface="Times New Roman" pitchFamily="18" charset="0"/>
                        </a:rPr>
                        <a:t>Dialup</a:t>
                      </a:r>
                      <a:endParaRPr lang="en-US" sz="1400" dirty="0">
                        <a:latin typeface="Times New Roman" pitchFamily="18" charset="0"/>
                        <a:cs typeface="Times New Roman" pitchFamily="18" charset="0"/>
                      </a:endParaRPr>
                    </a:p>
                  </a:txBody>
                  <a:tcPr/>
                </a:tc>
                <a:tc>
                  <a:txBody>
                    <a:bodyPr/>
                    <a:lstStyle/>
                    <a:p>
                      <a:r>
                        <a:rPr lang="en-US" sz="1400" dirty="0" smtClean="0">
                          <a:latin typeface="Times New Roman" pitchFamily="18" charset="0"/>
                          <a:cs typeface="Times New Roman" pitchFamily="18" charset="0"/>
                        </a:rPr>
                        <a:t>4</a:t>
                      </a:r>
                      <a:endParaRPr lang="en-US" sz="1400" dirty="0">
                        <a:latin typeface="Times New Roman" pitchFamily="18" charset="0"/>
                        <a:cs typeface="Times New Roman" pitchFamily="18" charset="0"/>
                      </a:endParaRPr>
                    </a:p>
                  </a:txBody>
                  <a:tcPr/>
                </a:tc>
                <a:tc>
                  <a:txBody>
                    <a:bodyPr/>
                    <a:lstStyle/>
                    <a:p>
                      <a:r>
                        <a:rPr lang="en-US" sz="1400" dirty="0" smtClean="0">
                          <a:latin typeface="Times New Roman" pitchFamily="18" charset="0"/>
                          <a:cs typeface="Times New Roman" pitchFamily="18" charset="0"/>
                        </a:rPr>
                        <a:t>10</a:t>
                      </a:r>
                      <a:endParaRPr lang="en-US" sz="1400" dirty="0">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r h="291001">
                <a:tc>
                  <a:txBody>
                    <a:bodyPr/>
                    <a:lstStyle/>
                    <a:p>
                      <a:r>
                        <a:rPr lang="en-US" sz="1400" dirty="0" smtClean="0">
                          <a:latin typeface="Times New Roman" pitchFamily="18" charset="0"/>
                          <a:cs typeface="Times New Roman" pitchFamily="18" charset="0"/>
                        </a:rPr>
                        <a:t>Local Broadband</a:t>
                      </a:r>
                      <a:endParaRPr lang="en-US" sz="1400" dirty="0">
                        <a:latin typeface="Times New Roman" pitchFamily="18" charset="0"/>
                        <a:cs typeface="Times New Roman" pitchFamily="18" charset="0"/>
                      </a:endParaRPr>
                    </a:p>
                  </a:txBody>
                  <a:tcPr/>
                </a:tc>
                <a:tc>
                  <a:txBody>
                    <a:bodyPr/>
                    <a:lstStyle/>
                    <a:p>
                      <a:r>
                        <a:rPr lang="en-US" sz="1400" dirty="0" smtClean="0">
                          <a:latin typeface="Times New Roman" pitchFamily="18" charset="0"/>
                          <a:cs typeface="Times New Roman" pitchFamily="18" charset="0"/>
                        </a:rPr>
                        <a:t>17</a:t>
                      </a:r>
                      <a:endParaRPr lang="en-US" sz="1400" dirty="0">
                        <a:latin typeface="Times New Roman" pitchFamily="18" charset="0"/>
                        <a:cs typeface="Times New Roman" pitchFamily="18" charset="0"/>
                      </a:endParaRPr>
                    </a:p>
                  </a:txBody>
                  <a:tcPr/>
                </a:tc>
                <a:tc>
                  <a:txBody>
                    <a:bodyPr/>
                    <a:lstStyle/>
                    <a:p>
                      <a:r>
                        <a:rPr lang="en-US" sz="1400" dirty="0" smtClean="0">
                          <a:latin typeface="Times New Roman" pitchFamily="18" charset="0"/>
                          <a:cs typeface="Times New Roman" pitchFamily="18" charset="0"/>
                        </a:rPr>
                        <a:t>43</a:t>
                      </a:r>
                      <a:endParaRPr lang="en-US" sz="1400" dirty="0">
                        <a:latin typeface="Times New Roman" pitchFamily="18" charset="0"/>
                        <a:cs typeface="Times New Roman" pitchFamily="18" charset="0"/>
                      </a:endParaRPr>
                    </a:p>
                  </a:txBody>
                  <a:tcPr/>
                </a:tc>
                <a:extLst>
                  <a:ext uri="{0D108BD9-81ED-4DB2-BD59-A6C34878D82A}">
                    <a16:rowId xmlns:a16="http://schemas.microsoft.com/office/drawing/2014/main" xmlns="" val="10002"/>
                  </a:ext>
                </a:extLst>
              </a:tr>
              <a:tr h="2910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Times New Roman" pitchFamily="18" charset="0"/>
                          <a:cs typeface="Times New Roman" pitchFamily="18" charset="0"/>
                        </a:rPr>
                        <a:t>BSNL</a:t>
                      </a:r>
                    </a:p>
                  </a:txBody>
                  <a:tcPr/>
                </a:tc>
                <a:tc>
                  <a:txBody>
                    <a:bodyPr/>
                    <a:lstStyle/>
                    <a:p>
                      <a:r>
                        <a:rPr lang="en-US" sz="1400" dirty="0" smtClean="0">
                          <a:latin typeface="Times New Roman" pitchFamily="18" charset="0"/>
                          <a:cs typeface="Times New Roman" pitchFamily="18" charset="0"/>
                        </a:rPr>
                        <a:t>13</a:t>
                      </a:r>
                      <a:endParaRPr lang="en-US" sz="1400" dirty="0">
                        <a:latin typeface="Times New Roman" pitchFamily="18" charset="0"/>
                        <a:cs typeface="Times New Roman" pitchFamily="18" charset="0"/>
                      </a:endParaRPr>
                    </a:p>
                  </a:txBody>
                  <a:tcPr/>
                </a:tc>
                <a:tc>
                  <a:txBody>
                    <a:bodyPr/>
                    <a:lstStyle/>
                    <a:p>
                      <a:r>
                        <a:rPr lang="en-US" sz="1400" dirty="0" smtClean="0">
                          <a:latin typeface="Times New Roman" pitchFamily="18" charset="0"/>
                          <a:cs typeface="Times New Roman" pitchFamily="18" charset="0"/>
                        </a:rPr>
                        <a:t>33</a:t>
                      </a:r>
                      <a:endParaRPr lang="en-US" sz="1400" dirty="0">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r h="291001">
                <a:tc>
                  <a:txBody>
                    <a:bodyPr/>
                    <a:lstStyle/>
                    <a:p>
                      <a:r>
                        <a:rPr lang="en-US" sz="1400" dirty="0" smtClean="0">
                          <a:latin typeface="Times New Roman" pitchFamily="18" charset="0"/>
                          <a:cs typeface="Times New Roman" pitchFamily="18" charset="0"/>
                        </a:rPr>
                        <a:t>Others</a:t>
                      </a:r>
                      <a:endParaRPr lang="en-US" sz="1400" dirty="0">
                        <a:latin typeface="Times New Roman" pitchFamily="18" charset="0"/>
                        <a:cs typeface="Times New Roman" pitchFamily="18" charset="0"/>
                      </a:endParaRPr>
                    </a:p>
                  </a:txBody>
                  <a:tcPr/>
                </a:tc>
                <a:tc>
                  <a:txBody>
                    <a:bodyPr/>
                    <a:lstStyle/>
                    <a:p>
                      <a:r>
                        <a:rPr lang="en-US" sz="1400" dirty="0" smtClean="0">
                          <a:latin typeface="Times New Roman" pitchFamily="18" charset="0"/>
                          <a:cs typeface="Times New Roman" pitchFamily="18" charset="0"/>
                        </a:rPr>
                        <a:t>6</a:t>
                      </a:r>
                      <a:endParaRPr lang="en-US" sz="1400" dirty="0">
                        <a:latin typeface="Times New Roman" pitchFamily="18" charset="0"/>
                        <a:cs typeface="Times New Roman" pitchFamily="18" charset="0"/>
                      </a:endParaRPr>
                    </a:p>
                  </a:txBody>
                  <a:tcPr/>
                </a:tc>
                <a:tc>
                  <a:txBody>
                    <a:bodyPr/>
                    <a:lstStyle/>
                    <a:p>
                      <a:r>
                        <a:rPr lang="en-US" sz="1400" dirty="0" smtClean="0">
                          <a:latin typeface="Times New Roman" pitchFamily="18" charset="0"/>
                          <a:cs typeface="Times New Roman" pitchFamily="18" charset="0"/>
                        </a:rPr>
                        <a:t>15</a:t>
                      </a:r>
                      <a:endParaRPr lang="en-US" sz="1400" dirty="0">
                        <a:latin typeface="Times New Roman" pitchFamily="18" charset="0"/>
                        <a:cs typeface="Times New Roman" pitchFamily="18" charset="0"/>
                      </a:endParaRPr>
                    </a:p>
                  </a:txBody>
                  <a:tcPr/>
                </a:tc>
                <a:extLst>
                  <a:ext uri="{0D108BD9-81ED-4DB2-BD59-A6C34878D82A}">
                    <a16:rowId xmlns:a16="http://schemas.microsoft.com/office/drawing/2014/main" xmlns="" val="10004"/>
                  </a:ext>
                </a:extLst>
              </a:tr>
              <a:tr h="291001">
                <a:tc>
                  <a:txBody>
                    <a:bodyPr/>
                    <a:lstStyle/>
                    <a:p>
                      <a:r>
                        <a:rPr lang="en-US" sz="1400" dirty="0" smtClean="0">
                          <a:latin typeface="Times New Roman" pitchFamily="18" charset="0"/>
                          <a:cs typeface="Times New Roman" pitchFamily="18" charset="0"/>
                        </a:rPr>
                        <a:t>Wi-Fi facility</a:t>
                      </a:r>
                      <a:endParaRPr lang="en-US" sz="1400" dirty="0">
                        <a:latin typeface="Times New Roman" pitchFamily="18" charset="0"/>
                        <a:cs typeface="Times New Roman" pitchFamily="18" charset="0"/>
                      </a:endParaRPr>
                    </a:p>
                  </a:txBody>
                  <a:tcPr/>
                </a:tc>
                <a:tc>
                  <a:txBody>
                    <a:bodyPr/>
                    <a:lstStyle/>
                    <a:p>
                      <a:r>
                        <a:rPr lang="en-US" sz="1400" dirty="0" smtClean="0">
                          <a:latin typeface="Times New Roman" pitchFamily="18" charset="0"/>
                          <a:cs typeface="Times New Roman" pitchFamily="18" charset="0"/>
                        </a:rPr>
                        <a:t>30</a:t>
                      </a:r>
                      <a:endParaRPr lang="en-US" sz="1400" dirty="0">
                        <a:latin typeface="Times New Roman" pitchFamily="18" charset="0"/>
                        <a:cs typeface="Times New Roman" pitchFamily="18" charset="0"/>
                      </a:endParaRPr>
                    </a:p>
                  </a:txBody>
                  <a:tcPr/>
                </a:tc>
                <a:tc>
                  <a:txBody>
                    <a:bodyPr/>
                    <a:lstStyle/>
                    <a:p>
                      <a:r>
                        <a:rPr lang="en-US" sz="1400" dirty="0" smtClean="0">
                          <a:latin typeface="Times New Roman" pitchFamily="18" charset="0"/>
                          <a:cs typeface="Times New Roman" pitchFamily="18" charset="0"/>
                        </a:rPr>
                        <a:t>75</a:t>
                      </a:r>
                      <a:endParaRPr lang="en-US" sz="1400" dirty="0">
                        <a:latin typeface="Times New Roman" pitchFamily="18" charset="0"/>
                        <a:cs typeface="Times New Roman" pitchFamily="18" charset="0"/>
                      </a:endParaRPr>
                    </a:p>
                  </a:txBody>
                  <a:tcPr/>
                </a:tc>
                <a:extLst>
                  <a:ext uri="{0D108BD9-81ED-4DB2-BD59-A6C34878D82A}">
                    <a16:rowId xmlns:a16="http://schemas.microsoft.com/office/drawing/2014/main" xmlns="" val="10005"/>
                  </a:ext>
                </a:extLst>
              </a:tr>
            </a:tbl>
          </a:graphicData>
        </a:graphic>
      </p:graphicFrame>
      <p:sp>
        <p:nvSpPr>
          <p:cNvPr id="19" name="Rectangle 18"/>
          <p:cNvSpPr/>
          <p:nvPr/>
        </p:nvSpPr>
        <p:spPr>
          <a:xfrm>
            <a:off x="457200" y="4038600"/>
            <a:ext cx="3581400" cy="338554"/>
          </a:xfrm>
          <a:prstGeom prst="rect">
            <a:avLst/>
          </a:prstGeom>
        </p:spPr>
        <p:txBody>
          <a:bodyPr wrap="square">
            <a:spAutoFit/>
          </a:bodyPr>
          <a:lstStyle/>
          <a:p>
            <a:pPr algn="ctr"/>
            <a:r>
              <a:rPr lang="en-IN" sz="1400" dirty="0" smtClean="0">
                <a:latin typeface="Times New Roman" pitchFamily="18" charset="0"/>
                <a:cs typeface="Times New Roman" pitchFamily="18" charset="0"/>
              </a:rPr>
              <a:t>   </a:t>
            </a:r>
            <a:r>
              <a:rPr lang="en-IN" sz="1600" dirty="0" smtClean="0">
                <a:latin typeface="Times New Roman" pitchFamily="18" charset="0"/>
                <a:cs typeface="Times New Roman" pitchFamily="18" charset="0"/>
              </a:rPr>
              <a:t>Table 11.  Server Configuration</a:t>
            </a:r>
            <a:endParaRPr lang="en-IN" sz="1600" dirty="0">
              <a:latin typeface="Times New Roman" pitchFamily="18" charset="0"/>
              <a:cs typeface="Times New Roman" pitchFamily="18" charset="0"/>
            </a:endParaRPr>
          </a:p>
        </p:txBody>
      </p:sp>
      <p:sp>
        <p:nvSpPr>
          <p:cNvPr id="20" name="Rectangle 19"/>
          <p:cNvSpPr/>
          <p:nvPr/>
        </p:nvSpPr>
        <p:spPr>
          <a:xfrm>
            <a:off x="4800600" y="228600"/>
            <a:ext cx="3581400" cy="338554"/>
          </a:xfrm>
          <a:prstGeom prst="rect">
            <a:avLst/>
          </a:prstGeom>
        </p:spPr>
        <p:txBody>
          <a:bodyPr wrap="square">
            <a:spAutoFit/>
          </a:bodyPr>
          <a:lstStyle/>
          <a:p>
            <a:pPr algn="ctr"/>
            <a:r>
              <a:rPr lang="en-IN" sz="1600" dirty="0" smtClean="0">
                <a:latin typeface="Times New Roman" pitchFamily="18" charset="0"/>
                <a:cs typeface="Times New Roman" pitchFamily="18" charset="0"/>
              </a:rPr>
              <a:t>Table 12. Internet connections</a:t>
            </a:r>
            <a:endParaRPr lang="en-IN" sz="1600" dirty="0">
              <a:latin typeface="Times New Roman" pitchFamily="18" charset="0"/>
              <a:cs typeface="Times New Roman" pitchFamily="18" charset="0"/>
            </a:endParaRPr>
          </a:p>
        </p:txBody>
      </p:sp>
      <p:sp>
        <p:nvSpPr>
          <p:cNvPr id="21" name="TextBox 20"/>
          <p:cNvSpPr txBox="1"/>
          <p:nvPr/>
        </p:nvSpPr>
        <p:spPr>
          <a:xfrm>
            <a:off x="4953000" y="4724400"/>
            <a:ext cx="3733800" cy="1077218"/>
          </a:xfrm>
          <a:prstGeom prst="rect">
            <a:avLst/>
          </a:prstGeom>
          <a:noFill/>
        </p:spPr>
        <p:txBody>
          <a:bodyPr wrap="square" rtlCol="0">
            <a:spAutoFit/>
          </a:bodyPr>
          <a:lstStyle/>
          <a:p>
            <a:pPr algn="just"/>
            <a:r>
              <a:rPr lang="en-IN" sz="1600" dirty="0" smtClean="0">
                <a:latin typeface="Times New Roman" pitchFamily="18" charset="0"/>
                <a:cs typeface="Times New Roman" pitchFamily="18" charset="0"/>
              </a:rPr>
              <a:t>From the above  table no. 11 and 12, we found that maximum colleges are using client server architecture, with local broadband connection of internet.</a:t>
            </a:r>
            <a:endParaRPr lang="en-IN"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533400" y="685800"/>
          <a:ext cx="3065780" cy="1946594"/>
        </p:xfrm>
        <a:graphic>
          <a:graphicData uri="http://schemas.openxmlformats.org/drawingml/2006/table">
            <a:tbl>
              <a:tblPr firstRow="1" bandRow="1">
                <a:tableStyleId>{00A15C55-8517-42AA-B614-E9B94910E393}</a:tableStyleId>
              </a:tblPr>
              <a:tblGrid>
                <a:gridCol w="1617980">
                  <a:extLst>
                    <a:ext uri="{9D8B030D-6E8A-4147-A177-3AD203B41FA5}">
                      <a16:colId xmlns:a16="http://schemas.microsoft.com/office/drawing/2014/main" xmlns="" val="20000"/>
                    </a:ext>
                  </a:extLst>
                </a:gridCol>
                <a:gridCol w="744220">
                  <a:extLst>
                    <a:ext uri="{9D8B030D-6E8A-4147-A177-3AD203B41FA5}">
                      <a16:colId xmlns:a16="http://schemas.microsoft.com/office/drawing/2014/main" xmlns="" val="20001"/>
                    </a:ext>
                  </a:extLst>
                </a:gridCol>
                <a:gridCol w="703580">
                  <a:extLst>
                    <a:ext uri="{9D8B030D-6E8A-4147-A177-3AD203B41FA5}">
                      <a16:colId xmlns:a16="http://schemas.microsoft.com/office/drawing/2014/main" xmlns="" val="20002"/>
                    </a:ext>
                  </a:extLst>
                </a:gridCol>
              </a:tblGrid>
              <a:tr h="304800">
                <a:tc>
                  <a:txBody>
                    <a:bodyPr/>
                    <a:lstStyle/>
                    <a:p>
                      <a:pPr marL="0" marR="0" algn="ctr">
                        <a:lnSpc>
                          <a:spcPct val="115000"/>
                        </a:lnSpc>
                        <a:spcBef>
                          <a:spcPts val="0"/>
                        </a:spcBef>
                        <a:spcAft>
                          <a:spcPts val="0"/>
                        </a:spcAft>
                      </a:pPr>
                      <a:r>
                        <a:rPr lang="en-US" sz="1400" dirty="0" smtClean="0">
                          <a:latin typeface="Times New Roman" pitchFamily="18" charset="0"/>
                          <a:cs typeface="Times New Roman" pitchFamily="18" charset="0"/>
                        </a:rPr>
                        <a:t>Automation work </a:t>
                      </a:r>
                      <a:endParaRPr lang="en-US" sz="1400" dirty="0">
                        <a:latin typeface="Times New Roman" pitchFamily="18" charset="0"/>
                        <a:ea typeface="Calibri"/>
                        <a:cs typeface="Times New Roman" pitchFamily="18" charset="0"/>
                      </a:endParaRPr>
                    </a:p>
                  </a:txBody>
                  <a:tcPr marL="68580" marR="68580" marT="0" marB="0"/>
                </a:tc>
                <a:tc>
                  <a:txBody>
                    <a:bodyPr/>
                    <a:lstStyle/>
                    <a:p>
                      <a:r>
                        <a:rPr lang="en-IN" sz="1400" dirty="0" smtClean="0">
                          <a:latin typeface="Times New Roman" pitchFamily="18" charset="0"/>
                          <a:cs typeface="Times New Roman" pitchFamily="18" charset="0"/>
                        </a:rPr>
                        <a:t>No. of colleges</a:t>
                      </a:r>
                      <a:endParaRPr lang="en-IN" sz="1400" dirty="0">
                        <a:latin typeface="Times New Roman" pitchFamily="18" charset="0"/>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1400" dirty="0" smtClean="0">
                          <a:latin typeface="Times New Roman" pitchFamily="18" charset="0"/>
                          <a:cs typeface="Times New Roman" pitchFamily="18" charset="0"/>
                        </a:rPr>
                        <a:t>%</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0"/>
                  </a:ext>
                </a:extLst>
              </a:tr>
              <a:tr h="223138">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Membership</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14</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34.15</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1"/>
                  </a:ext>
                </a:extLst>
              </a:tr>
              <a:tr h="223138">
                <a:tc>
                  <a:txBody>
                    <a:bodyPr/>
                    <a:lstStyle/>
                    <a:p>
                      <a:pPr marL="0" marR="0" algn="just">
                        <a:lnSpc>
                          <a:spcPct val="115000"/>
                        </a:lnSpc>
                        <a:spcBef>
                          <a:spcPts val="0"/>
                        </a:spcBef>
                        <a:spcAft>
                          <a:spcPts val="0"/>
                        </a:spcAft>
                      </a:pPr>
                      <a:r>
                        <a:rPr lang="en-US" sz="1400">
                          <a:latin typeface="Times New Roman" pitchFamily="18" charset="0"/>
                          <a:cs typeface="Times New Roman" pitchFamily="18" charset="0"/>
                        </a:rPr>
                        <a:t>Catalogue</a:t>
                      </a:r>
                      <a:endParaRPr lang="en-US" sz="140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30</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73.17</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2"/>
                  </a:ext>
                </a:extLst>
              </a:tr>
              <a:tr h="223138">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Circulation</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14</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34.15</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3"/>
                  </a:ext>
                </a:extLst>
              </a:tr>
              <a:tr h="231454">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Serials</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2</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4.88</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4"/>
                  </a:ext>
                </a:extLst>
              </a:tr>
              <a:tr h="223138">
                <a:tc>
                  <a:txBody>
                    <a:bodyPr/>
                    <a:lstStyle/>
                    <a:p>
                      <a:pPr marL="0" marR="0" algn="just">
                        <a:lnSpc>
                          <a:spcPct val="115000"/>
                        </a:lnSpc>
                        <a:spcBef>
                          <a:spcPts val="0"/>
                        </a:spcBef>
                        <a:spcAft>
                          <a:spcPts val="0"/>
                        </a:spcAft>
                      </a:pPr>
                      <a:r>
                        <a:rPr lang="en-US" sz="1400">
                          <a:latin typeface="Times New Roman" pitchFamily="18" charset="0"/>
                          <a:cs typeface="Times New Roman" pitchFamily="18" charset="0"/>
                        </a:rPr>
                        <a:t>Acquisition</a:t>
                      </a:r>
                      <a:endParaRPr lang="en-US" sz="140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5"/>
                  </a:ext>
                </a:extLst>
              </a:tr>
              <a:tr h="293054">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Report generation</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14</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34.15</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6"/>
                  </a:ext>
                </a:extLst>
              </a:tr>
            </a:tbl>
          </a:graphicData>
        </a:graphic>
      </p:graphicFrame>
      <p:sp>
        <p:nvSpPr>
          <p:cNvPr id="5" name="TextBox 4"/>
          <p:cNvSpPr txBox="1"/>
          <p:nvPr/>
        </p:nvSpPr>
        <p:spPr>
          <a:xfrm>
            <a:off x="4572000" y="3048001"/>
            <a:ext cx="4267200" cy="4247317"/>
          </a:xfrm>
          <a:prstGeom prst="rect">
            <a:avLst/>
          </a:prstGeom>
          <a:noFill/>
        </p:spPr>
        <p:txBody>
          <a:bodyPr wrap="square" rtlCol="0">
            <a:spAutoFit/>
          </a:bodyPr>
          <a:lstStyle/>
          <a:p>
            <a:pPr algn="just"/>
            <a:r>
              <a:rPr lang="en-US" sz="1400" dirty="0" smtClean="0">
                <a:latin typeface="Times New Roman" pitchFamily="18" charset="0"/>
                <a:cs typeface="Times New Roman" pitchFamily="18" charset="0"/>
              </a:rPr>
              <a:t>In table  no. 13 we see that the automation work is limited within 3 modules of  the automation software Cataloguing, membership and circulation process mainly. Here, the table shows that only 34.15% college are using membership and circulation module of the automation software and generating reports from there. </a:t>
            </a:r>
          </a:p>
          <a:p>
            <a:pPr algn="just"/>
            <a:endParaRPr lang="en-US" sz="1400" dirty="0" smtClean="0">
              <a:latin typeface="Times New Roman" pitchFamily="18" charset="0"/>
              <a:cs typeface="Times New Roman" pitchFamily="18" charset="0"/>
            </a:endParaRPr>
          </a:p>
          <a:p>
            <a:pPr algn="just"/>
            <a:r>
              <a:rPr lang="en-US" sz="1400" dirty="0" smtClean="0">
                <a:latin typeface="Times New Roman" pitchFamily="18" charset="0"/>
                <a:cs typeface="Times New Roman" pitchFamily="18" charset="0"/>
              </a:rPr>
              <a:t>82% colleges have membership to N-list </a:t>
            </a:r>
            <a:r>
              <a:rPr lang="en-US" sz="1400" dirty="0" err="1" smtClean="0">
                <a:latin typeface="Times New Roman" pitchFamily="18" charset="0"/>
                <a:cs typeface="Times New Roman" pitchFamily="18" charset="0"/>
              </a:rPr>
              <a:t>programme</a:t>
            </a:r>
            <a:r>
              <a:rPr lang="en-US" sz="1400" dirty="0" smtClean="0">
                <a:latin typeface="Times New Roman" pitchFamily="18" charset="0"/>
                <a:cs typeface="Times New Roman" pitchFamily="18" charset="0"/>
              </a:rPr>
              <a:t> and very few colleges have institutional membership of American library, British Council library or others. 14.63% colleges have taken membership of NDLI for the students and faculties. </a:t>
            </a:r>
          </a:p>
          <a:p>
            <a:pPr algn="just"/>
            <a:endParaRPr lang="en-US" sz="1400" dirty="0" smtClean="0">
              <a:latin typeface="Times New Roman" pitchFamily="18" charset="0"/>
              <a:cs typeface="Times New Roman" pitchFamily="18" charset="0"/>
            </a:endParaRPr>
          </a:p>
          <a:p>
            <a:pPr algn="just"/>
            <a:r>
              <a:rPr lang="en-US" sz="1400" dirty="0" smtClean="0">
                <a:latin typeface="Times New Roman" pitchFamily="18" charset="0"/>
                <a:cs typeface="Times New Roman" pitchFamily="18" charset="0"/>
              </a:rPr>
              <a:t>73.17% colleges have CCTV and 9.75% colleges have RFID  system for security of the library resources. Among them one college have biometric attendance for the library users.</a:t>
            </a:r>
          </a:p>
          <a:p>
            <a:pPr algn="just"/>
            <a:endParaRPr lang="en-US" sz="1600" dirty="0" smtClean="0">
              <a:latin typeface="Times New Roman" pitchFamily="18" charset="0"/>
              <a:cs typeface="Times New Roman" pitchFamily="18" charset="0"/>
            </a:endParaRPr>
          </a:p>
          <a:p>
            <a:pPr algn="just"/>
            <a:endParaRPr lang="en-US" sz="1600" dirty="0">
              <a:latin typeface="Times New Roman" pitchFamily="18" charset="0"/>
              <a:cs typeface="Times New Roman" pitchFamily="18" charset="0"/>
            </a:endParaRPr>
          </a:p>
        </p:txBody>
      </p:sp>
      <p:sp>
        <p:nvSpPr>
          <p:cNvPr id="8" name="Rectangle 7"/>
          <p:cNvSpPr/>
          <p:nvPr/>
        </p:nvSpPr>
        <p:spPr>
          <a:xfrm>
            <a:off x="0" y="304800"/>
            <a:ext cx="3962400" cy="338554"/>
          </a:xfrm>
          <a:prstGeom prst="rect">
            <a:avLst/>
          </a:prstGeom>
        </p:spPr>
        <p:txBody>
          <a:bodyPr wrap="square">
            <a:spAutoFit/>
          </a:bodyPr>
          <a:lstStyle/>
          <a:p>
            <a:pPr algn="ctr"/>
            <a:r>
              <a:rPr lang="en-IN" sz="1600" dirty="0" smtClean="0">
                <a:latin typeface="Times New Roman" pitchFamily="18" charset="0"/>
                <a:cs typeface="Times New Roman" pitchFamily="18" charset="0"/>
              </a:rPr>
              <a:t>Table 13. Automated activity by the libraries</a:t>
            </a:r>
            <a:endParaRPr lang="en-IN" sz="1600" dirty="0">
              <a:latin typeface="Times New Roman" pitchFamily="18" charset="0"/>
              <a:cs typeface="Times New Roman" pitchFamily="18" charset="0"/>
            </a:endParaRPr>
          </a:p>
        </p:txBody>
      </p:sp>
      <p:sp>
        <p:nvSpPr>
          <p:cNvPr id="16" name="Rectangle 15"/>
          <p:cNvSpPr/>
          <p:nvPr/>
        </p:nvSpPr>
        <p:spPr>
          <a:xfrm>
            <a:off x="228600" y="2895600"/>
            <a:ext cx="4191000" cy="830997"/>
          </a:xfrm>
          <a:prstGeom prst="rect">
            <a:avLst/>
          </a:prstGeom>
        </p:spPr>
        <p:txBody>
          <a:bodyPr wrap="square">
            <a:spAutoFit/>
          </a:bodyPr>
          <a:lstStyle/>
          <a:p>
            <a:pPr algn="ctr"/>
            <a:r>
              <a:rPr lang="en-IN" sz="1600" dirty="0" smtClean="0">
                <a:latin typeface="Times New Roman" pitchFamily="18" charset="0"/>
                <a:cs typeface="Times New Roman" pitchFamily="18" charset="0"/>
              </a:rPr>
              <a:t>Table 14. Membership of libraries or consortia to access e-resources</a:t>
            </a:r>
          </a:p>
          <a:p>
            <a:pPr algn="ctr"/>
            <a:endParaRPr lang="en-IN" sz="1600" dirty="0">
              <a:latin typeface="Times New Roman" pitchFamily="18" charset="0"/>
              <a:cs typeface="Times New Roman" pitchFamily="18" charset="0"/>
            </a:endParaRPr>
          </a:p>
        </p:txBody>
      </p:sp>
      <p:graphicFrame>
        <p:nvGraphicFramePr>
          <p:cNvPr id="17" name="Table 16"/>
          <p:cNvGraphicFramePr>
            <a:graphicFrameLocks noGrp="1"/>
          </p:cNvGraphicFramePr>
          <p:nvPr/>
        </p:nvGraphicFramePr>
        <p:xfrm>
          <a:off x="304800" y="3505200"/>
          <a:ext cx="3657599" cy="3261360"/>
        </p:xfrm>
        <a:graphic>
          <a:graphicData uri="http://schemas.openxmlformats.org/drawingml/2006/table">
            <a:tbl>
              <a:tblPr firstRow="1" bandRow="1">
                <a:tableStyleId>{00A15C55-8517-42AA-B614-E9B94910E393}</a:tableStyleId>
              </a:tblPr>
              <a:tblGrid>
                <a:gridCol w="1662545">
                  <a:extLst>
                    <a:ext uri="{9D8B030D-6E8A-4147-A177-3AD203B41FA5}">
                      <a16:colId xmlns:a16="http://schemas.microsoft.com/office/drawing/2014/main" xmlns="" val="20000"/>
                    </a:ext>
                  </a:extLst>
                </a:gridCol>
                <a:gridCol w="997527">
                  <a:extLst>
                    <a:ext uri="{9D8B030D-6E8A-4147-A177-3AD203B41FA5}">
                      <a16:colId xmlns:a16="http://schemas.microsoft.com/office/drawing/2014/main" xmlns="" val="20001"/>
                    </a:ext>
                  </a:extLst>
                </a:gridCol>
                <a:gridCol w="997527">
                  <a:extLst>
                    <a:ext uri="{9D8B030D-6E8A-4147-A177-3AD203B41FA5}">
                      <a16:colId xmlns:a16="http://schemas.microsoft.com/office/drawing/2014/main" xmlns="" val="20002"/>
                    </a:ext>
                  </a:extLst>
                </a:gridCol>
              </a:tblGrid>
              <a:tr h="370840">
                <a:tc gridSpan="3">
                  <a:txBody>
                    <a:bodyPr/>
                    <a:lstStyle/>
                    <a:p>
                      <a:r>
                        <a:rPr lang="en-IN" sz="1400" baseline="0" dirty="0" smtClean="0">
                          <a:latin typeface="Times New Roman" pitchFamily="18" charset="0"/>
                          <a:cs typeface="Times New Roman" pitchFamily="18" charset="0"/>
                        </a:rPr>
                        <a:t>Libraries or consortia to access e-resources</a:t>
                      </a:r>
                      <a:endParaRPr lang="en-IN" sz="1400" dirty="0">
                        <a:latin typeface="Times New Roman" pitchFamily="18" charset="0"/>
                        <a:cs typeface="Times New Roman" pitchFamily="18" charset="0"/>
                      </a:endParaRPr>
                    </a:p>
                  </a:txBody>
                  <a:tcPr/>
                </a:tc>
                <a:tc hMerge="1">
                  <a:txBody>
                    <a:bodyPr/>
                    <a:lstStyle/>
                    <a:p>
                      <a:endParaRPr lang="en-IN" dirty="0"/>
                    </a:p>
                  </a:txBody>
                  <a:tcPr/>
                </a:tc>
                <a:tc hMerge="1">
                  <a:txBody>
                    <a:bodyPr/>
                    <a:lstStyle/>
                    <a:p>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370840">
                <a:tc>
                  <a:txBody>
                    <a:bodyPr/>
                    <a:lstStyle/>
                    <a:p>
                      <a:r>
                        <a:rPr lang="en-IN" sz="1400" dirty="0" smtClean="0">
                          <a:latin typeface="Times New Roman" pitchFamily="18" charset="0"/>
                          <a:cs typeface="Times New Roman" pitchFamily="18" charset="0"/>
                        </a:rPr>
                        <a:t>Library or consortia</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No. of colleges</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r h="370840">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N-List</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34</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82.93</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400" dirty="0" smtClean="0">
                          <a:latin typeface="Times New Roman" pitchFamily="18" charset="0"/>
                          <a:cs typeface="Times New Roman" pitchFamily="18" charset="0"/>
                        </a:rPr>
                        <a:t>American library</a:t>
                      </a:r>
                    </a:p>
                  </a:txBody>
                  <a:tcPr/>
                </a:tc>
                <a:tc>
                  <a:txBody>
                    <a:bodyPr/>
                    <a:lstStyle/>
                    <a:p>
                      <a:r>
                        <a:rPr lang="en-IN" sz="1400" dirty="0" smtClean="0">
                          <a:latin typeface="Times New Roman" pitchFamily="18" charset="0"/>
                          <a:cs typeface="Times New Roman" pitchFamily="18" charset="0"/>
                        </a:rPr>
                        <a:t>1</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2.44</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400" dirty="0" smtClean="0">
                          <a:latin typeface="Times New Roman" pitchFamily="18" charset="0"/>
                          <a:cs typeface="Times New Roman" pitchFamily="18" charset="0"/>
                        </a:rPr>
                        <a:t>British Council Library</a:t>
                      </a:r>
                    </a:p>
                  </a:txBody>
                  <a:tcPr/>
                </a:tc>
                <a:tc>
                  <a:txBody>
                    <a:bodyPr/>
                    <a:lstStyle/>
                    <a:p>
                      <a:r>
                        <a:rPr lang="en-IN" sz="1400" dirty="0" smtClean="0">
                          <a:latin typeface="Times New Roman" pitchFamily="18" charset="0"/>
                          <a:cs typeface="Times New Roman" pitchFamily="18" charset="0"/>
                        </a:rPr>
                        <a:t>2</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4.88</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4"/>
                  </a:ext>
                </a:extLst>
              </a:tr>
              <a:tr h="370840">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Other e-resources</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2</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4.88</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5"/>
                  </a:ext>
                </a:extLst>
              </a:tr>
              <a:tr h="370840">
                <a:tc>
                  <a:txBody>
                    <a:bodyPr/>
                    <a:lstStyle/>
                    <a:p>
                      <a:r>
                        <a:rPr lang="en-IN" sz="1400" dirty="0" smtClean="0">
                          <a:latin typeface="Times New Roman" pitchFamily="18" charset="0"/>
                          <a:cs typeface="Times New Roman" pitchFamily="18" charset="0"/>
                        </a:rPr>
                        <a:t>NDLI</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6</a:t>
                      </a:r>
                      <a:endParaRPr lang="en-IN" sz="1400" dirty="0">
                        <a:latin typeface="Times New Roman" pitchFamily="18" charset="0"/>
                        <a:cs typeface="Times New Roman" pitchFamily="18" charset="0"/>
                      </a:endParaRPr>
                    </a:p>
                  </a:txBody>
                  <a:tcPr/>
                </a:tc>
                <a:tc>
                  <a:txBody>
                    <a:bodyPr/>
                    <a:lstStyle/>
                    <a:p>
                      <a:r>
                        <a:rPr lang="en-IN" sz="1400" dirty="0" smtClean="0">
                          <a:latin typeface="Times New Roman" pitchFamily="18" charset="0"/>
                          <a:cs typeface="Times New Roman" pitchFamily="18" charset="0"/>
                        </a:rPr>
                        <a:t>14.63</a:t>
                      </a:r>
                      <a:endParaRPr lang="en-IN" sz="1400" dirty="0">
                        <a:latin typeface="Times New Roman" pitchFamily="18" charset="0"/>
                        <a:cs typeface="Times New Roman" pitchFamily="18" charset="0"/>
                      </a:endParaRPr>
                    </a:p>
                  </a:txBody>
                  <a:tcPr/>
                </a:tc>
                <a:extLst>
                  <a:ext uri="{0D108BD9-81ED-4DB2-BD59-A6C34878D82A}">
                    <a16:rowId xmlns:a16="http://schemas.microsoft.com/office/drawing/2014/main" xmlns="" val="10006"/>
                  </a:ext>
                </a:extLst>
              </a:tr>
              <a:tr h="370840">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No </a:t>
                      </a:r>
                      <a:r>
                        <a:rPr lang="en-US" sz="1400" dirty="0" smtClean="0">
                          <a:latin typeface="Times New Roman" pitchFamily="18" charset="0"/>
                          <a:cs typeface="Times New Roman" pitchFamily="18" charset="0"/>
                        </a:rPr>
                        <a:t> e-resources</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7</a:t>
                      </a:r>
                      <a:endParaRPr lang="en-US" sz="1400" dirty="0">
                        <a:latin typeface="Times New Roman" pitchFamily="18" charset="0"/>
                        <a:ea typeface="Calibri"/>
                        <a:cs typeface="Times New Roman" pitchFamily="18" charset="0"/>
                      </a:endParaRPr>
                    </a:p>
                  </a:txBody>
                  <a:tcPr marL="68580" marR="68580" marT="0" marB="0" anchor="b"/>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17.07</a:t>
                      </a:r>
                      <a:endParaRPr lang="en-US" sz="1400" dirty="0">
                        <a:latin typeface="Times New Roman" pitchFamily="18" charset="0"/>
                        <a:ea typeface="Calibri"/>
                        <a:cs typeface="Times New Roman" pitchFamily="18" charset="0"/>
                      </a:endParaRPr>
                    </a:p>
                  </a:txBody>
                  <a:tcPr marL="68580" marR="68580" marT="0" marB="0" anchor="b"/>
                </a:tc>
                <a:extLst>
                  <a:ext uri="{0D108BD9-81ED-4DB2-BD59-A6C34878D82A}">
                    <a16:rowId xmlns:a16="http://schemas.microsoft.com/office/drawing/2014/main" xmlns="" val="10007"/>
                  </a:ext>
                </a:extLst>
              </a:tr>
            </a:tbl>
          </a:graphicData>
        </a:graphic>
      </p:graphicFrame>
      <p:sp>
        <p:nvSpPr>
          <p:cNvPr id="18" name="Rectangle 17"/>
          <p:cNvSpPr/>
          <p:nvPr/>
        </p:nvSpPr>
        <p:spPr>
          <a:xfrm>
            <a:off x="4724400" y="304800"/>
            <a:ext cx="3657600" cy="338554"/>
          </a:xfrm>
          <a:prstGeom prst="rect">
            <a:avLst/>
          </a:prstGeom>
        </p:spPr>
        <p:txBody>
          <a:bodyPr wrap="square">
            <a:spAutoFit/>
          </a:bodyPr>
          <a:lstStyle/>
          <a:p>
            <a:pPr algn="ctr"/>
            <a:r>
              <a:rPr lang="en-IN" sz="1600" dirty="0" smtClean="0">
                <a:latin typeface="Times New Roman" pitchFamily="18" charset="0"/>
                <a:cs typeface="Times New Roman" pitchFamily="18" charset="0"/>
              </a:rPr>
              <a:t>Table 15. Security systems for documents</a:t>
            </a:r>
            <a:endParaRPr lang="en-IN" sz="1600" dirty="0">
              <a:latin typeface="Times New Roman" pitchFamily="18" charset="0"/>
              <a:cs typeface="Times New Roman" pitchFamily="18" charset="0"/>
            </a:endParaRPr>
          </a:p>
        </p:txBody>
      </p:sp>
      <p:graphicFrame>
        <p:nvGraphicFramePr>
          <p:cNvPr id="20" name="Table 19"/>
          <p:cNvGraphicFramePr>
            <a:graphicFrameLocks noGrp="1"/>
          </p:cNvGraphicFramePr>
          <p:nvPr/>
        </p:nvGraphicFramePr>
        <p:xfrm>
          <a:off x="4953000" y="838200"/>
          <a:ext cx="3276599" cy="1948879"/>
        </p:xfrm>
        <a:graphic>
          <a:graphicData uri="http://schemas.openxmlformats.org/drawingml/2006/table">
            <a:tbl>
              <a:tblPr firstRow="1" bandRow="1">
                <a:tableStyleId>{00A15C55-8517-42AA-B614-E9B94910E393}</a:tableStyleId>
              </a:tblPr>
              <a:tblGrid>
                <a:gridCol w="1371600">
                  <a:extLst>
                    <a:ext uri="{9D8B030D-6E8A-4147-A177-3AD203B41FA5}">
                      <a16:colId xmlns:a16="http://schemas.microsoft.com/office/drawing/2014/main" xmlns="" val="20000"/>
                    </a:ext>
                  </a:extLst>
                </a:gridCol>
                <a:gridCol w="990600">
                  <a:extLst>
                    <a:ext uri="{9D8B030D-6E8A-4147-A177-3AD203B41FA5}">
                      <a16:colId xmlns:a16="http://schemas.microsoft.com/office/drawing/2014/main" xmlns="" val="20001"/>
                    </a:ext>
                  </a:extLst>
                </a:gridCol>
                <a:gridCol w="914399">
                  <a:extLst>
                    <a:ext uri="{9D8B030D-6E8A-4147-A177-3AD203B41FA5}">
                      <a16:colId xmlns:a16="http://schemas.microsoft.com/office/drawing/2014/main" xmlns="" val="20002"/>
                    </a:ext>
                  </a:extLst>
                </a:gridCol>
              </a:tblGrid>
              <a:tr h="370840">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Security system</a:t>
                      </a:r>
                      <a:endParaRPr lang="en-US" sz="1400" b="1" dirty="0">
                        <a:latin typeface="Times New Roman" pitchFamily="18" charset="0"/>
                        <a:ea typeface="Calibri"/>
                        <a:cs typeface="Times New Roman" pitchFamily="18" charset="0"/>
                      </a:endParaRPr>
                    </a:p>
                  </a:txBody>
                  <a:tcPr marL="68580" marR="68580" marT="0" marB="0"/>
                </a:tc>
                <a:tc>
                  <a:txBody>
                    <a:bodyPr/>
                    <a:lstStyle/>
                    <a:p>
                      <a:pPr marL="0" marR="0" algn="l">
                        <a:lnSpc>
                          <a:spcPct val="115000"/>
                        </a:lnSpc>
                        <a:spcBef>
                          <a:spcPts val="0"/>
                        </a:spcBef>
                        <a:spcAft>
                          <a:spcPts val="0"/>
                        </a:spcAft>
                      </a:pPr>
                      <a:r>
                        <a:rPr lang="en-US" sz="1400" dirty="0">
                          <a:latin typeface="Times New Roman" pitchFamily="18" charset="0"/>
                          <a:cs typeface="Times New Roman" pitchFamily="18" charset="0"/>
                        </a:rPr>
                        <a:t>No. of Libraries</a:t>
                      </a:r>
                      <a:endParaRPr lang="en-US" sz="1400" b="1" dirty="0">
                        <a:latin typeface="Times New Roman" pitchFamily="18" charset="0"/>
                        <a:ea typeface="Calibri"/>
                        <a:cs typeface="Times New Roman" pitchFamily="18" charset="0"/>
                      </a:endParaRPr>
                    </a:p>
                  </a:txBody>
                  <a:tcPr marL="68580" marR="68580" marT="0" marB="0"/>
                </a:tc>
                <a:tc>
                  <a:txBody>
                    <a:bodyPr/>
                    <a:lstStyle/>
                    <a:p>
                      <a:pPr marL="0" marR="0" algn="l">
                        <a:lnSpc>
                          <a:spcPct val="115000"/>
                        </a:lnSpc>
                        <a:spcBef>
                          <a:spcPts val="0"/>
                        </a:spcBef>
                        <a:spcAft>
                          <a:spcPts val="0"/>
                        </a:spcAft>
                      </a:pPr>
                      <a:r>
                        <a:rPr lang="en-US" sz="1400" b="1" dirty="0" smtClean="0">
                          <a:latin typeface="Times New Roman" pitchFamily="18" charset="0"/>
                          <a:ea typeface="Calibri"/>
                          <a:cs typeface="Times New Roman" pitchFamily="18" charset="0"/>
                        </a:rPr>
                        <a:t>%</a:t>
                      </a:r>
                      <a:endParaRPr lang="en-US" sz="1400" b="1"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0"/>
                  </a:ext>
                </a:extLst>
              </a:tr>
              <a:tr h="370840">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CCTV</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30</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73.17</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1"/>
                  </a:ext>
                </a:extLst>
              </a:tr>
              <a:tr h="370840">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RFID</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a:latin typeface="Times New Roman" pitchFamily="18" charset="0"/>
                          <a:cs typeface="Times New Roman" pitchFamily="18" charset="0"/>
                        </a:rPr>
                        <a:t>4</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9.75</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2"/>
                  </a:ext>
                </a:extLst>
              </a:tr>
              <a:tr h="370840">
                <a:tc>
                  <a:txBody>
                    <a:bodyPr/>
                    <a:lstStyle/>
                    <a:p>
                      <a:pPr marL="0" marR="0" algn="l">
                        <a:lnSpc>
                          <a:spcPct val="115000"/>
                        </a:lnSpc>
                        <a:spcBef>
                          <a:spcPts val="0"/>
                        </a:spcBef>
                        <a:spcAft>
                          <a:spcPts val="0"/>
                        </a:spcAft>
                      </a:pPr>
                      <a:r>
                        <a:rPr lang="en-US" sz="1400" dirty="0" smtClean="0">
                          <a:latin typeface="Times New Roman" pitchFamily="18" charset="0"/>
                          <a:cs typeface="Times New Roman" pitchFamily="18" charset="0"/>
                        </a:rPr>
                        <a:t>Biometric attendance for</a:t>
                      </a:r>
                      <a:r>
                        <a:rPr lang="en-US" sz="1400" baseline="0" dirty="0" smtClean="0">
                          <a:latin typeface="Times New Roman" pitchFamily="18" charset="0"/>
                          <a:cs typeface="Times New Roman" pitchFamily="18" charset="0"/>
                        </a:rPr>
                        <a:t> library users</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cs typeface="Times New Roman" pitchFamily="18" charset="0"/>
                        </a:rPr>
                        <a:t>1</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en-US" sz="1400" dirty="0" smtClean="0">
                          <a:latin typeface="Times New Roman" pitchFamily="18" charset="0"/>
                          <a:ea typeface="Calibri"/>
                          <a:cs typeface="Times New Roman" pitchFamily="18" charset="0"/>
                        </a:rPr>
                        <a:t>2.44</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3"/>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457200" y="3733800"/>
          <a:ext cx="3581399" cy="2776030"/>
        </p:xfrm>
        <a:graphic>
          <a:graphicData uri="http://schemas.openxmlformats.org/drawingml/2006/table">
            <a:tbl>
              <a:tblPr firstRow="1" bandRow="1">
                <a:tableStyleId>{00A15C55-8517-42AA-B614-E9B94910E393}</a:tableStyleId>
              </a:tblPr>
              <a:tblGrid>
                <a:gridCol w="1524000">
                  <a:extLst>
                    <a:ext uri="{9D8B030D-6E8A-4147-A177-3AD203B41FA5}">
                      <a16:colId xmlns:a16="http://schemas.microsoft.com/office/drawing/2014/main" xmlns="" val="20000"/>
                    </a:ext>
                  </a:extLst>
                </a:gridCol>
                <a:gridCol w="1219200">
                  <a:extLst>
                    <a:ext uri="{9D8B030D-6E8A-4147-A177-3AD203B41FA5}">
                      <a16:colId xmlns:a16="http://schemas.microsoft.com/office/drawing/2014/main" xmlns="" val="20001"/>
                    </a:ext>
                  </a:extLst>
                </a:gridCol>
                <a:gridCol w="838199">
                  <a:extLst>
                    <a:ext uri="{9D8B030D-6E8A-4147-A177-3AD203B41FA5}">
                      <a16:colId xmlns:a16="http://schemas.microsoft.com/office/drawing/2014/main" xmlns="" val="20002"/>
                    </a:ext>
                  </a:extLst>
                </a:gridCol>
              </a:tblGrid>
              <a:tr h="655320">
                <a:tc>
                  <a:txBody>
                    <a:bodyPr/>
                    <a:lstStyle/>
                    <a:p>
                      <a:pPr marL="0" marR="0" algn="l">
                        <a:lnSpc>
                          <a:spcPct val="150000"/>
                        </a:lnSpc>
                        <a:spcBef>
                          <a:spcPts val="0"/>
                        </a:spcBef>
                        <a:spcAft>
                          <a:spcPts val="1000"/>
                        </a:spcAft>
                      </a:pPr>
                      <a:r>
                        <a:rPr lang="en-US" sz="1400" dirty="0" smtClean="0">
                          <a:latin typeface="Times New Roman" pitchFamily="18" charset="0"/>
                          <a:cs typeface="Times New Roman" pitchFamily="18" charset="0"/>
                        </a:rPr>
                        <a:t>Year of starting Subscription</a:t>
                      </a:r>
                      <a:r>
                        <a:rPr lang="en-US" sz="1400" baseline="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of N-list</a:t>
                      </a:r>
                      <a:r>
                        <a:rPr lang="en-US" sz="1400" baseline="0" dirty="0" smtClean="0">
                          <a:latin typeface="Times New Roman" pitchFamily="18" charset="0"/>
                          <a:cs typeface="Times New Roman" pitchFamily="18" charset="0"/>
                        </a:rPr>
                        <a:t> </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50000"/>
                        </a:lnSpc>
                        <a:spcBef>
                          <a:spcPts val="0"/>
                        </a:spcBef>
                        <a:spcAft>
                          <a:spcPts val="1000"/>
                        </a:spcAft>
                      </a:pPr>
                      <a:r>
                        <a:rPr lang="en-US" sz="1400" dirty="0" smtClean="0">
                          <a:latin typeface="Times New Roman" pitchFamily="18" charset="0"/>
                          <a:cs typeface="Times New Roman" pitchFamily="18" charset="0"/>
                        </a:rPr>
                        <a:t>No.</a:t>
                      </a:r>
                      <a:r>
                        <a:rPr lang="en-US" sz="1400" baseline="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of colleges</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ctr">
                        <a:lnSpc>
                          <a:spcPct val="150000"/>
                        </a:lnSpc>
                        <a:spcBef>
                          <a:spcPts val="0"/>
                        </a:spcBef>
                        <a:spcAft>
                          <a:spcPts val="1000"/>
                        </a:spcAft>
                      </a:pPr>
                      <a:r>
                        <a:rPr lang="en-US" sz="1400" dirty="0" smtClean="0">
                          <a:latin typeface="Times New Roman" pitchFamily="18" charset="0"/>
                          <a:cs typeface="Times New Roman" pitchFamily="18" charset="0"/>
                        </a:rPr>
                        <a:t>%</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0"/>
                  </a:ext>
                </a:extLst>
              </a:tr>
              <a:tr h="370840">
                <a:tc>
                  <a:txBody>
                    <a:bodyPr/>
                    <a:lstStyle/>
                    <a:p>
                      <a:pPr marL="0" marR="0" algn="l">
                        <a:lnSpc>
                          <a:spcPct val="150000"/>
                        </a:lnSpc>
                        <a:spcBef>
                          <a:spcPts val="0"/>
                        </a:spcBef>
                        <a:spcAft>
                          <a:spcPts val="1000"/>
                        </a:spcAft>
                      </a:pPr>
                      <a:r>
                        <a:rPr lang="en-US" sz="1400" dirty="0" smtClean="0">
                          <a:latin typeface="Times New Roman" pitchFamily="18" charset="0"/>
                          <a:cs typeface="Times New Roman" pitchFamily="18" charset="0"/>
                        </a:rPr>
                        <a:t>2010-11</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50000"/>
                        </a:lnSpc>
                        <a:spcBef>
                          <a:spcPts val="0"/>
                        </a:spcBef>
                        <a:spcAft>
                          <a:spcPts val="1000"/>
                        </a:spcAft>
                      </a:pPr>
                      <a:r>
                        <a:rPr lang="en-US" sz="1400" dirty="0">
                          <a:latin typeface="Times New Roman" pitchFamily="18" charset="0"/>
                          <a:cs typeface="Times New Roman" pitchFamily="18" charset="0"/>
                        </a:rPr>
                        <a:t>3</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just">
                        <a:lnSpc>
                          <a:spcPct val="150000"/>
                        </a:lnSpc>
                        <a:spcBef>
                          <a:spcPts val="0"/>
                        </a:spcBef>
                        <a:spcAft>
                          <a:spcPts val="1000"/>
                        </a:spcAft>
                      </a:pPr>
                      <a:r>
                        <a:rPr lang="en-US" sz="1400" dirty="0" smtClean="0">
                          <a:latin typeface="Times New Roman" pitchFamily="18" charset="0"/>
                          <a:ea typeface="Calibri"/>
                          <a:cs typeface="Times New Roman" pitchFamily="18" charset="0"/>
                        </a:rPr>
                        <a:t>8.82</a:t>
                      </a:r>
                      <a:endParaRPr lang="en-US" sz="14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1"/>
                  </a:ext>
                </a:extLst>
              </a:tr>
              <a:tr h="370840">
                <a:tc>
                  <a:txBody>
                    <a:bodyPr/>
                    <a:lstStyle/>
                    <a:p>
                      <a:pPr marL="0" marR="0" indent="0" algn="just" defTabSz="914400" rtl="0" eaLnBrk="1" fontAlgn="auto" latinLnBrk="0" hangingPunct="1">
                        <a:lnSpc>
                          <a:spcPct val="150000"/>
                        </a:lnSpc>
                        <a:spcBef>
                          <a:spcPts val="0"/>
                        </a:spcBef>
                        <a:spcAft>
                          <a:spcPts val="1000"/>
                        </a:spcAft>
                        <a:buClrTx/>
                        <a:buSzTx/>
                        <a:buFontTx/>
                        <a:buNone/>
                        <a:tabLst/>
                        <a:defRPr/>
                      </a:pPr>
                      <a:r>
                        <a:rPr lang="en-US" sz="1400" dirty="0" smtClean="0">
                          <a:latin typeface="Times New Roman" pitchFamily="18" charset="0"/>
                          <a:cs typeface="Times New Roman" pitchFamily="18" charset="0"/>
                        </a:rPr>
                        <a:t>2012-13</a:t>
                      </a:r>
                      <a:endParaRPr lang="en-US" sz="1400" dirty="0" smtClean="0">
                        <a:latin typeface="Times New Roman" pitchFamily="18" charset="0"/>
                        <a:ea typeface="Calibri"/>
                        <a:cs typeface="Times New Roman" pitchFamily="18" charset="0"/>
                      </a:endParaRPr>
                    </a:p>
                  </a:txBody>
                  <a:tcPr marL="68580" marR="68580" marT="0" marB="0"/>
                </a:tc>
                <a:tc>
                  <a:txBody>
                    <a:bodyPr/>
                    <a:lstStyle/>
                    <a:p>
                      <a:pPr marL="0" marR="0" indent="0" algn="just" defTabSz="914400" rtl="0" eaLnBrk="1" fontAlgn="auto" latinLnBrk="0" hangingPunct="1">
                        <a:lnSpc>
                          <a:spcPct val="150000"/>
                        </a:lnSpc>
                        <a:spcBef>
                          <a:spcPts val="0"/>
                        </a:spcBef>
                        <a:spcAft>
                          <a:spcPts val="1000"/>
                        </a:spcAft>
                        <a:buClrTx/>
                        <a:buSzTx/>
                        <a:buFontTx/>
                        <a:buNone/>
                        <a:tabLst/>
                        <a:defRPr/>
                      </a:pPr>
                      <a:r>
                        <a:rPr lang="en-US" sz="1400" dirty="0" smtClean="0">
                          <a:latin typeface="Times New Roman" pitchFamily="18" charset="0"/>
                          <a:cs typeface="Times New Roman" pitchFamily="18" charset="0"/>
                        </a:rPr>
                        <a:t>4</a:t>
                      </a:r>
                      <a:endParaRPr lang="en-US" sz="1400" dirty="0" smtClean="0">
                        <a:latin typeface="Times New Roman" pitchFamily="18" charset="0"/>
                        <a:ea typeface="Calibri"/>
                        <a:cs typeface="Times New Roman" pitchFamily="18" charset="0"/>
                      </a:endParaRPr>
                    </a:p>
                  </a:txBody>
                  <a:tcPr marL="68580" marR="68580" marT="0" marB="0"/>
                </a:tc>
                <a:tc>
                  <a:txBody>
                    <a:bodyPr/>
                    <a:lstStyle/>
                    <a:p>
                      <a:pPr marL="0" marR="0" indent="0" algn="just" defTabSz="914400" rtl="0" eaLnBrk="1" fontAlgn="auto" latinLnBrk="0" hangingPunct="1">
                        <a:lnSpc>
                          <a:spcPct val="150000"/>
                        </a:lnSpc>
                        <a:spcBef>
                          <a:spcPts val="0"/>
                        </a:spcBef>
                        <a:spcAft>
                          <a:spcPts val="1000"/>
                        </a:spcAft>
                        <a:buClrTx/>
                        <a:buSzTx/>
                        <a:buFontTx/>
                        <a:buNone/>
                        <a:tabLst/>
                        <a:defRPr/>
                      </a:pPr>
                      <a:r>
                        <a:rPr lang="en-US" sz="1400" dirty="0" smtClean="0">
                          <a:latin typeface="Times New Roman" pitchFamily="18" charset="0"/>
                          <a:cs typeface="Times New Roman" pitchFamily="18" charset="0"/>
                        </a:rPr>
                        <a:t>11.76</a:t>
                      </a:r>
                      <a:endParaRPr lang="en-US" sz="1400" dirty="0" smtClean="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2"/>
                  </a:ext>
                </a:extLst>
              </a:tr>
              <a:tr h="370840">
                <a:tc>
                  <a:txBody>
                    <a:bodyPr/>
                    <a:lstStyle/>
                    <a:p>
                      <a:pPr marL="0" marR="0" indent="0" algn="just" defTabSz="914400" rtl="0" eaLnBrk="1" fontAlgn="auto" latinLnBrk="0" hangingPunct="1">
                        <a:lnSpc>
                          <a:spcPct val="150000"/>
                        </a:lnSpc>
                        <a:spcBef>
                          <a:spcPts val="0"/>
                        </a:spcBef>
                        <a:spcAft>
                          <a:spcPts val="1000"/>
                        </a:spcAft>
                        <a:buClrTx/>
                        <a:buSzTx/>
                        <a:buFontTx/>
                        <a:buNone/>
                        <a:tabLst/>
                        <a:defRPr/>
                      </a:pPr>
                      <a:r>
                        <a:rPr lang="en-US" sz="1400" dirty="0" smtClean="0">
                          <a:latin typeface="Times New Roman" pitchFamily="18" charset="0"/>
                          <a:cs typeface="Times New Roman" pitchFamily="18" charset="0"/>
                        </a:rPr>
                        <a:t>2014-15</a:t>
                      </a:r>
                      <a:endParaRPr lang="en-US" sz="1400" dirty="0" smtClean="0">
                        <a:latin typeface="Times New Roman" pitchFamily="18" charset="0"/>
                        <a:ea typeface="Calibri"/>
                        <a:cs typeface="Times New Roman" pitchFamily="18" charset="0"/>
                      </a:endParaRPr>
                    </a:p>
                  </a:txBody>
                  <a:tcPr marL="68580" marR="68580" marT="0" marB="0"/>
                </a:tc>
                <a:tc>
                  <a:txBody>
                    <a:bodyPr/>
                    <a:lstStyle/>
                    <a:p>
                      <a:pPr marL="0" marR="0" indent="0" algn="just" defTabSz="914400" rtl="0" eaLnBrk="1" fontAlgn="auto" latinLnBrk="0" hangingPunct="1">
                        <a:lnSpc>
                          <a:spcPct val="150000"/>
                        </a:lnSpc>
                        <a:spcBef>
                          <a:spcPts val="0"/>
                        </a:spcBef>
                        <a:spcAft>
                          <a:spcPts val="1000"/>
                        </a:spcAft>
                        <a:buClrTx/>
                        <a:buSzTx/>
                        <a:buFontTx/>
                        <a:buNone/>
                        <a:tabLst/>
                        <a:defRPr/>
                      </a:pPr>
                      <a:r>
                        <a:rPr lang="en-US" sz="1400" dirty="0" smtClean="0">
                          <a:latin typeface="Times New Roman" pitchFamily="18" charset="0"/>
                          <a:cs typeface="Times New Roman" pitchFamily="18" charset="0"/>
                        </a:rPr>
                        <a:t>16</a:t>
                      </a:r>
                      <a:endParaRPr lang="en-US" sz="1400" dirty="0" smtClean="0">
                        <a:latin typeface="Times New Roman" pitchFamily="18" charset="0"/>
                        <a:ea typeface="Calibri"/>
                        <a:cs typeface="Times New Roman" pitchFamily="18" charset="0"/>
                      </a:endParaRPr>
                    </a:p>
                  </a:txBody>
                  <a:tcPr marL="68580" marR="68580" marT="0" marB="0"/>
                </a:tc>
                <a:tc>
                  <a:txBody>
                    <a:bodyPr/>
                    <a:lstStyle/>
                    <a:p>
                      <a:pPr marL="0" marR="0" indent="0" algn="just" defTabSz="914400" rtl="0" eaLnBrk="1" fontAlgn="auto" latinLnBrk="0" hangingPunct="1">
                        <a:lnSpc>
                          <a:spcPct val="150000"/>
                        </a:lnSpc>
                        <a:spcBef>
                          <a:spcPts val="0"/>
                        </a:spcBef>
                        <a:spcAft>
                          <a:spcPts val="1000"/>
                        </a:spcAft>
                        <a:buClrTx/>
                        <a:buSzTx/>
                        <a:buFontTx/>
                        <a:buNone/>
                        <a:tabLst/>
                        <a:defRPr/>
                      </a:pPr>
                      <a:r>
                        <a:rPr lang="en-US" sz="1400" dirty="0" smtClean="0">
                          <a:latin typeface="Times New Roman" pitchFamily="18" charset="0"/>
                          <a:cs typeface="Times New Roman" pitchFamily="18" charset="0"/>
                        </a:rPr>
                        <a:t>47.06</a:t>
                      </a:r>
                      <a:endParaRPr lang="en-US" sz="1400" dirty="0" smtClean="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3"/>
                  </a:ext>
                </a:extLst>
              </a:tr>
              <a:tr h="370840">
                <a:tc>
                  <a:txBody>
                    <a:bodyPr/>
                    <a:lstStyle/>
                    <a:p>
                      <a:pPr marL="0" marR="0" indent="0" algn="just" defTabSz="914400" rtl="0" eaLnBrk="1" fontAlgn="auto" latinLnBrk="0" hangingPunct="1">
                        <a:lnSpc>
                          <a:spcPct val="150000"/>
                        </a:lnSpc>
                        <a:spcBef>
                          <a:spcPts val="0"/>
                        </a:spcBef>
                        <a:spcAft>
                          <a:spcPts val="1000"/>
                        </a:spcAft>
                        <a:buClrTx/>
                        <a:buSzTx/>
                        <a:buFontTx/>
                        <a:buNone/>
                        <a:tabLst/>
                        <a:defRPr/>
                      </a:pPr>
                      <a:r>
                        <a:rPr lang="en-US" sz="1400" dirty="0" smtClean="0">
                          <a:latin typeface="Times New Roman" pitchFamily="18" charset="0"/>
                          <a:cs typeface="Times New Roman" pitchFamily="18" charset="0"/>
                        </a:rPr>
                        <a:t>2016-17</a:t>
                      </a:r>
                      <a:endParaRPr lang="en-US" sz="1400" dirty="0" smtClean="0">
                        <a:latin typeface="Times New Roman" pitchFamily="18" charset="0"/>
                        <a:ea typeface="Calibri"/>
                        <a:cs typeface="Times New Roman" pitchFamily="18" charset="0"/>
                      </a:endParaRPr>
                    </a:p>
                  </a:txBody>
                  <a:tcPr marL="68580" marR="68580" marT="0" marB="0"/>
                </a:tc>
                <a:tc>
                  <a:txBody>
                    <a:bodyPr/>
                    <a:lstStyle/>
                    <a:p>
                      <a:pPr marL="0" marR="0" indent="0" algn="just" defTabSz="914400" rtl="0" eaLnBrk="1" fontAlgn="auto" latinLnBrk="0" hangingPunct="1">
                        <a:lnSpc>
                          <a:spcPct val="150000"/>
                        </a:lnSpc>
                        <a:spcBef>
                          <a:spcPts val="0"/>
                        </a:spcBef>
                        <a:spcAft>
                          <a:spcPts val="1000"/>
                        </a:spcAft>
                        <a:buClrTx/>
                        <a:buSzTx/>
                        <a:buFontTx/>
                        <a:buNone/>
                        <a:tabLst/>
                        <a:defRPr/>
                      </a:pPr>
                      <a:r>
                        <a:rPr lang="en-US" sz="1400" dirty="0" smtClean="0">
                          <a:latin typeface="Times New Roman" pitchFamily="18" charset="0"/>
                          <a:cs typeface="Times New Roman" pitchFamily="18" charset="0"/>
                        </a:rPr>
                        <a:t>8</a:t>
                      </a:r>
                      <a:endParaRPr lang="en-US" sz="1400" dirty="0" smtClean="0">
                        <a:latin typeface="Times New Roman" pitchFamily="18" charset="0"/>
                        <a:ea typeface="Calibri"/>
                        <a:cs typeface="Times New Roman" pitchFamily="18" charset="0"/>
                      </a:endParaRPr>
                    </a:p>
                  </a:txBody>
                  <a:tcPr marL="68580" marR="68580" marT="0" marB="0"/>
                </a:tc>
                <a:tc>
                  <a:txBody>
                    <a:bodyPr/>
                    <a:lstStyle/>
                    <a:p>
                      <a:pPr marL="0" marR="0" indent="0" algn="just" defTabSz="914400" rtl="0" eaLnBrk="1" fontAlgn="auto" latinLnBrk="0" hangingPunct="1">
                        <a:lnSpc>
                          <a:spcPct val="150000"/>
                        </a:lnSpc>
                        <a:spcBef>
                          <a:spcPts val="0"/>
                        </a:spcBef>
                        <a:spcAft>
                          <a:spcPts val="1000"/>
                        </a:spcAft>
                        <a:buClrTx/>
                        <a:buSzTx/>
                        <a:buFontTx/>
                        <a:buNone/>
                        <a:tabLst/>
                        <a:defRPr/>
                      </a:pPr>
                      <a:r>
                        <a:rPr lang="en-US" sz="1400" dirty="0" smtClean="0">
                          <a:latin typeface="Times New Roman" pitchFamily="18" charset="0"/>
                          <a:cs typeface="Times New Roman" pitchFamily="18" charset="0"/>
                        </a:rPr>
                        <a:t>23.53</a:t>
                      </a:r>
                      <a:endParaRPr lang="en-US" sz="1400" dirty="0" smtClean="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xmlns="" val="10004"/>
                  </a:ext>
                </a:extLst>
              </a:tr>
              <a:tr h="370840">
                <a:tc>
                  <a:txBody>
                    <a:bodyPr/>
                    <a:lstStyle/>
                    <a:p>
                      <a:pPr marL="0" marR="0" indent="0" algn="just" defTabSz="914400" rtl="0" eaLnBrk="1" fontAlgn="auto" latinLnBrk="0" hangingPunct="1">
                        <a:lnSpc>
                          <a:spcPct val="150000"/>
                        </a:lnSpc>
                        <a:spcBef>
                          <a:spcPts val="0"/>
                        </a:spcBef>
                        <a:spcAft>
                          <a:spcPts val="1000"/>
                        </a:spcAft>
                        <a:buClrTx/>
                        <a:buSzTx/>
                        <a:buFontTx/>
                        <a:buNone/>
                        <a:tabLst/>
                        <a:defRPr/>
                      </a:pPr>
                      <a:r>
                        <a:rPr lang="en-US" sz="1400" dirty="0" smtClean="0">
                          <a:latin typeface="Times New Roman" pitchFamily="18" charset="0"/>
                          <a:cs typeface="Times New Roman" pitchFamily="18" charset="0"/>
                        </a:rPr>
                        <a:t>2018-19</a:t>
                      </a:r>
                      <a:endParaRPr lang="en-US" sz="1400" dirty="0" smtClean="0">
                        <a:latin typeface="Times New Roman" pitchFamily="18" charset="0"/>
                        <a:ea typeface="Calibri"/>
                        <a:cs typeface="Times New Roman" pitchFamily="18" charset="0"/>
                      </a:endParaRPr>
                    </a:p>
                  </a:txBody>
                  <a:tcPr marL="68580" marR="68580" marT="0" marB="0"/>
                </a:tc>
                <a:tc>
                  <a:txBody>
                    <a:bodyPr/>
                    <a:lstStyle/>
                    <a:p>
                      <a:pPr marL="0" marR="0" indent="0" algn="just" defTabSz="914400" rtl="0" eaLnBrk="1" fontAlgn="auto" latinLnBrk="0" hangingPunct="1">
                        <a:lnSpc>
                          <a:spcPct val="150000"/>
                        </a:lnSpc>
                        <a:spcBef>
                          <a:spcPts val="0"/>
                        </a:spcBef>
                        <a:spcAft>
                          <a:spcPts val="1000"/>
                        </a:spcAft>
                        <a:buClrTx/>
                        <a:buSzTx/>
                        <a:buFontTx/>
                        <a:buNone/>
                        <a:tabLst/>
                        <a:defRPr/>
                      </a:pPr>
                      <a:r>
                        <a:rPr lang="en-US" sz="1400" dirty="0" smtClean="0">
                          <a:latin typeface="Times New Roman" pitchFamily="18" charset="0"/>
                          <a:cs typeface="Times New Roman" pitchFamily="18" charset="0"/>
                        </a:rPr>
                        <a:t>3</a:t>
                      </a:r>
                      <a:endParaRPr lang="en-US" sz="1400" dirty="0" smtClean="0">
                        <a:latin typeface="Times New Roman" pitchFamily="18" charset="0"/>
                        <a:ea typeface="Calibri"/>
                        <a:cs typeface="Times New Roman" pitchFamily="18" charset="0"/>
                      </a:endParaRPr>
                    </a:p>
                  </a:txBody>
                  <a:tcPr marL="68580" marR="68580" marT="0" marB="0"/>
                </a:tc>
                <a:tc>
                  <a:txBody>
                    <a:bodyPr/>
                    <a:lstStyle/>
                    <a:p>
                      <a:pPr marL="0" marR="0" indent="0" algn="just" defTabSz="914400" rtl="0" eaLnBrk="1" fontAlgn="auto" latinLnBrk="0" hangingPunct="1">
                        <a:lnSpc>
                          <a:spcPct val="150000"/>
                        </a:lnSpc>
                        <a:spcBef>
                          <a:spcPts val="0"/>
                        </a:spcBef>
                        <a:spcAft>
                          <a:spcPts val="1000"/>
                        </a:spcAft>
                        <a:buClrTx/>
                        <a:buSzTx/>
                        <a:buFontTx/>
                        <a:buNone/>
                        <a:tabLst/>
                        <a:defRPr/>
                      </a:pPr>
                      <a:r>
                        <a:rPr lang="en-US" sz="1400" dirty="0" smtClean="0">
                          <a:latin typeface="Times New Roman" pitchFamily="18" charset="0"/>
                          <a:ea typeface="Calibri"/>
                          <a:cs typeface="Times New Roman" pitchFamily="18" charset="0"/>
                        </a:rPr>
                        <a:t>8.82</a:t>
                      </a:r>
                    </a:p>
                  </a:txBody>
                  <a:tcPr marL="68580" marR="68580" marT="0" marB="0"/>
                </a:tc>
                <a:extLst>
                  <a:ext uri="{0D108BD9-81ED-4DB2-BD59-A6C34878D82A}">
                    <a16:rowId xmlns:a16="http://schemas.microsoft.com/office/drawing/2014/main" xmlns="" val="10005"/>
                  </a:ext>
                </a:extLst>
              </a:tr>
            </a:tbl>
          </a:graphicData>
        </a:graphic>
      </p:graphicFrame>
      <p:sp>
        <p:nvSpPr>
          <p:cNvPr id="7" name="Rectangle 6"/>
          <p:cNvSpPr/>
          <p:nvPr/>
        </p:nvSpPr>
        <p:spPr>
          <a:xfrm>
            <a:off x="228600" y="3276600"/>
            <a:ext cx="4038600" cy="338554"/>
          </a:xfrm>
          <a:prstGeom prst="rect">
            <a:avLst/>
          </a:prstGeom>
        </p:spPr>
        <p:txBody>
          <a:bodyPr wrap="square">
            <a:spAutoFit/>
          </a:bodyPr>
          <a:lstStyle/>
          <a:p>
            <a:pPr algn="ctr"/>
            <a:r>
              <a:rPr lang="en-IN" sz="1600" dirty="0" smtClean="0">
                <a:latin typeface="Times New Roman" pitchFamily="18" charset="0"/>
                <a:cs typeface="Times New Roman" pitchFamily="18" charset="0"/>
              </a:rPr>
              <a:t>Table 17.  Year of starting N-List</a:t>
            </a:r>
            <a:endParaRPr lang="en-IN" sz="1600" dirty="0">
              <a:latin typeface="Times New Roman" pitchFamily="18" charset="0"/>
              <a:cs typeface="Times New Roman" pitchFamily="18" charset="0"/>
            </a:endParaRPr>
          </a:p>
        </p:txBody>
      </p:sp>
      <p:sp>
        <p:nvSpPr>
          <p:cNvPr id="10" name="TextBox 9"/>
          <p:cNvSpPr txBox="1"/>
          <p:nvPr/>
        </p:nvSpPr>
        <p:spPr>
          <a:xfrm>
            <a:off x="4648200" y="3352800"/>
            <a:ext cx="3886200" cy="3293209"/>
          </a:xfrm>
          <a:prstGeom prst="rect">
            <a:avLst/>
          </a:prstGeom>
          <a:noFill/>
        </p:spPr>
        <p:txBody>
          <a:bodyPr wrap="square" rtlCol="0">
            <a:spAutoFit/>
          </a:bodyPr>
          <a:lstStyle/>
          <a:p>
            <a:pPr algn="just"/>
            <a:endParaRPr lang="en-IN" sz="1600" dirty="0" smtClean="0">
              <a:latin typeface="Times New Roman" pitchFamily="18" charset="0"/>
              <a:cs typeface="Times New Roman" pitchFamily="18" charset="0"/>
            </a:endParaRPr>
          </a:p>
          <a:p>
            <a:pPr algn="just"/>
            <a:r>
              <a:rPr lang="en-IN" sz="1600" dirty="0" smtClean="0">
                <a:latin typeface="Times New Roman" pitchFamily="18" charset="0"/>
                <a:cs typeface="Times New Roman" pitchFamily="18" charset="0"/>
              </a:rPr>
              <a:t>Table 16 shows the usage statistics of printed e-resources by the daily average issue of books by the users of the library.</a:t>
            </a:r>
          </a:p>
          <a:p>
            <a:pPr algn="just"/>
            <a:endParaRPr lang="en-IN" sz="1600" dirty="0" smtClean="0">
              <a:latin typeface="Times New Roman" pitchFamily="18" charset="0"/>
              <a:cs typeface="Times New Roman" pitchFamily="18" charset="0"/>
            </a:endParaRPr>
          </a:p>
          <a:p>
            <a:pPr algn="just"/>
            <a:r>
              <a:rPr lang="en-IN" sz="1600" dirty="0" smtClean="0">
                <a:latin typeface="Times New Roman" pitchFamily="18" charset="0"/>
                <a:cs typeface="Times New Roman" pitchFamily="18" charset="0"/>
              </a:rPr>
              <a:t>Table 17 shows that among the 34 colleges subscribed N-List, 46% started  during the year 2014-15. </a:t>
            </a:r>
          </a:p>
          <a:p>
            <a:pPr algn="just"/>
            <a:endParaRPr lang="en-IN" sz="1600" dirty="0" smtClean="0">
              <a:latin typeface="Times New Roman" pitchFamily="18" charset="0"/>
              <a:cs typeface="Times New Roman" pitchFamily="18" charset="0"/>
            </a:endParaRPr>
          </a:p>
          <a:p>
            <a:pPr algn="just"/>
            <a:r>
              <a:rPr lang="en-IN" sz="1600" dirty="0" smtClean="0">
                <a:latin typeface="Times New Roman" pitchFamily="18" charset="0"/>
                <a:cs typeface="Times New Roman" pitchFamily="18" charset="0"/>
              </a:rPr>
              <a:t>Table 18 shows that the average usage statistics is very poor </a:t>
            </a:r>
            <a:r>
              <a:rPr lang="en-IN" sz="1600" smtClean="0">
                <a:latin typeface="Times New Roman" pitchFamily="18" charset="0"/>
                <a:cs typeface="Times New Roman" pitchFamily="18" charset="0"/>
              </a:rPr>
              <a:t>as 55.88% college N-list </a:t>
            </a:r>
            <a:r>
              <a:rPr lang="en-IN" sz="1600" dirty="0" smtClean="0">
                <a:latin typeface="Times New Roman" pitchFamily="18" charset="0"/>
                <a:cs typeface="Times New Roman" pitchFamily="18" charset="0"/>
              </a:rPr>
              <a:t>users do not view more than 100 page altogether in a whole month.</a:t>
            </a:r>
            <a:endParaRPr lang="en-IN" sz="1600" dirty="0">
              <a:latin typeface="Times New Roman" pitchFamily="18" charset="0"/>
              <a:cs typeface="Times New Roman" pitchFamily="18" charset="0"/>
            </a:endParaRPr>
          </a:p>
        </p:txBody>
      </p:sp>
      <p:graphicFrame>
        <p:nvGraphicFramePr>
          <p:cNvPr id="11" name="Table 10"/>
          <p:cNvGraphicFramePr>
            <a:graphicFrameLocks noGrp="1"/>
          </p:cNvGraphicFramePr>
          <p:nvPr/>
        </p:nvGraphicFramePr>
        <p:xfrm>
          <a:off x="304800" y="381000"/>
          <a:ext cx="3962400" cy="2865120"/>
        </p:xfrm>
        <a:graphic>
          <a:graphicData uri="http://schemas.openxmlformats.org/drawingml/2006/table">
            <a:tbl>
              <a:tblPr firstRow="1" bandRow="1">
                <a:tableStyleId>{00A15C55-8517-42AA-B614-E9B94910E393}</a:tableStyleId>
              </a:tblPr>
              <a:tblGrid>
                <a:gridCol w="1886857">
                  <a:extLst>
                    <a:ext uri="{9D8B030D-6E8A-4147-A177-3AD203B41FA5}">
                      <a16:colId xmlns:a16="http://schemas.microsoft.com/office/drawing/2014/main" xmlns="" val="20000"/>
                    </a:ext>
                  </a:extLst>
                </a:gridCol>
                <a:gridCol w="1084943">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tblGrid>
              <a:tr h="370840">
                <a:tc>
                  <a:txBody>
                    <a:bodyPr/>
                    <a:lstStyle/>
                    <a:p>
                      <a:r>
                        <a:rPr lang="en-US" dirty="0" smtClean="0">
                          <a:latin typeface="Times New Roman" pitchFamily="18" charset="0"/>
                          <a:cs typeface="Times New Roman" pitchFamily="18" charset="0"/>
                        </a:rPr>
                        <a:t>Average issue</a:t>
                      </a:r>
                      <a:r>
                        <a:rPr lang="en-US" baseline="0" dirty="0" smtClean="0">
                          <a:latin typeface="Times New Roman" pitchFamily="18" charset="0"/>
                          <a:cs typeface="Times New Roman" pitchFamily="18" charset="0"/>
                        </a:rPr>
                        <a:t> of books </a:t>
                      </a:r>
                      <a:r>
                        <a:rPr lang="en-US" dirty="0" smtClean="0">
                          <a:latin typeface="Times New Roman" pitchFamily="18" charset="0"/>
                          <a:cs typeface="Times New Roman" pitchFamily="18" charset="0"/>
                        </a:rPr>
                        <a:t>per day</a:t>
                      </a:r>
                      <a:endParaRPr lang="en-US" dirty="0">
                        <a:latin typeface="Times New Roman" pitchFamily="18" charset="0"/>
                        <a:cs typeface="Times New Roman" pitchFamily="18" charset="0"/>
                      </a:endParaRPr>
                    </a:p>
                  </a:txBody>
                  <a:tcPr/>
                </a:tc>
                <a:tc>
                  <a:txBody>
                    <a:bodyPr/>
                    <a:lstStyle/>
                    <a:p>
                      <a:pPr marL="0" marR="0" algn="just">
                        <a:lnSpc>
                          <a:spcPct val="150000"/>
                        </a:lnSpc>
                        <a:spcBef>
                          <a:spcPts val="0"/>
                        </a:spcBef>
                        <a:spcAft>
                          <a:spcPts val="1000"/>
                        </a:spcAft>
                      </a:pPr>
                      <a:r>
                        <a:rPr lang="en-US" sz="1400" dirty="0" smtClean="0">
                          <a:latin typeface="Times New Roman" pitchFamily="18" charset="0"/>
                          <a:cs typeface="Times New Roman" pitchFamily="18" charset="0"/>
                        </a:rPr>
                        <a:t>No.</a:t>
                      </a:r>
                      <a:r>
                        <a:rPr lang="en-US" sz="1400" baseline="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of colleges</a:t>
                      </a:r>
                      <a:endParaRPr lang="en-US" sz="1400" dirty="0">
                        <a:latin typeface="Times New Roman" pitchFamily="18" charset="0"/>
                        <a:ea typeface="Calibri"/>
                        <a:cs typeface="Times New Roman" pitchFamily="18" charset="0"/>
                      </a:endParaRPr>
                    </a:p>
                  </a:txBody>
                  <a:tcPr marL="68580" marR="68580" marT="0" marB="0"/>
                </a:tc>
                <a:tc>
                  <a:txBody>
                    <a:bodyPr/>
                    <a:lstStyle/>
                    <a:p>
                      <a:pPr marL="0" marR="0" algn="ctr">
                        <a:lnSpc>
                          <a:spcPct val="150000"/>
                        </a:lnSpc>
                        <a:spcBef>
                          <a:spcPts val="0"/>
                        </a:spcBef>
                        <a:spcAft>
                          <a:spcPts val="1000"/>
                        </a:spcAft>
                      </a:pPr>
                      <a:r>
                        <a:rPr lang="en-US" sz="1400" dirty="0" smtClean="0">
                          <a:latin typeface="Times New Roman" pitchFamily="18" charset="0"/>
                          <a:cs typeface="Times New Roman" pitchFamily="18" charset="0"/>
                        </a:rPr>
                        <a:t>%</a:t>
                      </a:r>
                      <a:endParaRPr lang="en-US" sz="1400" dirty="0">
                        <a:latin typeface="Times New Roman" pitchFamily="18" charset="0"/>
                        <a:ea typeface="Calibri"/>
                        <a:cs typeface="Times New Roman" pitchFamily="18" charset="0"/>
                      </a:endParaRPr>
                    </a:p>
                  </a:txBody>
                  <a:tcPr marL="68580" marR="68580" marT="0" marB="0" anchor="ctr"/>
                </a:tc>
                <a:extLst>
                  <a:ext uri="{0D108BD9-81ED-4DB2-BD59-A6C34878D82A}">
                    <a16:rowId xmlns:a16="http://schemas.microsoft.com/office/drawing/2014/main" xmlns="" val="10000"/>
                  </a:ext>
                </a:extLst>
              </a:tr>
              <a:tr h="370840">
                <a:tc>
                  <a:txBody>
                    <a:bodyPr/>
                    <a:lstStyle/>
                    <a:p>
                      <a:r>
                        <a:rPr lang="en-US" sz="1400" dirty="0" smtClean="0">
                          <a:latin typeface="Times New Roman" pitchFamily="18" charset="0"/>
                          <a:cs typeface="Times New Roman" pitchFamily="18" charset="0"/>
                        </a:rPr>
                        <a:t>0-20</a:t>
                      </a:r>
                      <a:endParaRPr lang="en-US" sz="1400"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9</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21.95</a:t>
                      </a:r>
                      <a:endParaRPr lang="en-US" dirty="0">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r h="370840">
                <a:tc>
                  <a:txBody>
                    <a:bodyPr/>
                    <a:lstStyle/>
                    <a:p>
                      <a:r>
                        <a:rPr lang="en-US" sz="1400" dirty="0" smtClean="0">
                          <a:latin typeface="Times New Roman" pitchFamily="18" charset="0"/>
                          <a:cs typeface="Times New Roman" pitchFamily="18" charset="0"/>
                        </a:rPr>
                        <a:t>21-40</a:t>
                      </a:r>
                      <a:endParaRPr lang="en-US" sz="1400"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8</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19.51</a:t>
                      </a:r>
                      <a:endParaRPr lang="en-US" dirty="0">
                        <a:latin typeface="Times New Roman" pitchFamily="18" charset="0"/>
                        <a:cs typeface="Times New Roman" pitchFamily="18" charset="0"/>
                      </a:endParaRPr>
                    </a:p>
                  </a:txBody>
                  <a:tcPr/>
                </a:tc>
                <a:extLst>
                  <a:ext uri="{0D108BD9-81ED-4DB2-BD59-A6C34878D82A}">
                    <a16:rowId xmlns:a16="http://schemas.microsoft.com/office/drawing/2014/main" xmlns="" val="10002"/>
                  </a:ext>
                </a:extLst>
              </a:tr>
              <a:tr h="370840">
                <a:tc>
                  <a:txBody>
                    <a:bodyPr/>
                    <a:lstStyle/>
                    <a:p>
                      <a:r>
                        <a:rPr lang="en-US" sz="1400" dirty="0" smtClean="0">
                          <a:latin typeface="Times New Roman" pitchFamily="18" charset="0"/>
                          <a:cs typeface="Times New Roman" pitchFamily="18" charset="0"/>
                        </a:rPr>
                        <a:t>41-60</a:t>
                      </a:r>
                      <a:endParaRPr lang="en-US" sz="1400"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7</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17.07</a:t>
                      </a:r>
                      <a:endParaRPr lang="en-US" dirty="0">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r h="370840">
                <a:tc>
                  <a:txBody>
                    <a:bodyPr/>
                    <a:lstStyle/>
                    <a:p>
                      <a:r>
                        <a:rPr lang="en-US" sz="1400" dirty="0" smtClean="0">
                          <a:latin typeface="Times New Roman" pitchFamily="18" charset="0"/>
                          <a:cs typeface="Times New Roman" pitchFamily="18" charset="0"/>
                        </a:rPr>
                        <a:t>61-80</a:t>
                      </a:r>
                      <a:endParaRPr lang="en-US" sz="1400"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8</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19.51</a:t>
                      </a:r>
                      <a:endParaRPr lang="en-US" dirty="0">
                        <a:latin typeface="Times New Roman" pitchFamily="18" charset="0"/>
                        <a:cs typeface="Times New Roman" pitchFamily="18" charset="0"/>
                      </a:endParaRPr>
                    </a:p>
                  </a:txBody>
                  <a:tcPr/>
                </a:tc>
                <a:extLst>
                  <a:ext uri="{0D108BD9-81ED-4DB2-BD59-A6C34878D82A}">
                    <a16:rowId xmlns:a16="http://schemas.microsoft.com/office/drawing/2014/main" xmlns="" val="10004"/>
                  </a:ext>
                </a:extLst>
              </a:tr>
              <a:tr h="370840">
                <a:tc>
                  <a:txBody>
                    <a:bodyPr/>
                    <a:lstStyle/>
                    <a:p>
                      <a:r>
                        <a:rPr lang="en-US" sz="1400" dirty="0" smtClean="0">
                          <a:latin typeface="Times New Roman" pitchFamily="18" charset="0"/>
                          <a:cs typeface="Times New Roman" pitchFamily="18" charset="0"/>
                        </a:rPr>
                        <a:t>81-100</a:t>
                      </a:r>
                      <a:endParaRPr lang="en-US" sz="1400"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7.32</a:t>
                      </a:r>
                      <a:endParaRPr lang="en-US" dirty="0">
                        <a:latin typeface="Times New Roman" pitchFamily="18" charset="0"/>
                        <a:cs typeface="Times New Roman" pitchFamily="18" charset="0"/>
                      </a:endParaRPr>
                    </a:p>
                  </a:txBody>
                  <a:tcPr/>
                </a:tc>
                <a:extLst>
                  <a:ext uri="{0D108BD9-81ED-4DB2-BD59-A6C34878D82A}">
                    <a16:rowId xmlns:a16="http://schemas.microsoft.com/office/drawing/2014/main" xmlns="" val="10005"/>
                  </a:ext>
                </a:extLst>
              </a:tr>
              <a:tr h="370840">
                <a:tc>
                  <a:txBody>
                    <a:bodyPr/>
                    <a:lstStyle/>
                    <a:p>
                      <a:r>
                        <a:rPr lang="en-US" sz="1400" dirty="0" smtClean="0">
                          <a:latin typeface="Times New Roman" pitchFamily="18" charset="0"/>
                          <a:cs typeface="Times New Roman" pitchFamily="18" charset="0"/>
                        </a:rPr>
                        <a:t>101 and above</a:t>
                      </a:r>
                      <a:endParaRPr lang="en-US" sz="1400"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6</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14.63</a:t>
                      </a:r>
                      <a:endParaRPr lang="en-US" dirty="0">
                        <a:latin typeface="Times New Roman" pitchFamily="18" charset="0"/>
                        <a:cs typeface="Times New Roman" pitchFamily="18" charset="0"/>
                      </a:endParaRPr>
                    </a:p>
                  </a:txBody>
                  <a:tcPr/>
                </a:tc>
                <a:extLst>
                  <a:ext uri="{0D108BD9-81ED-4DB2-BD59-A6C34878D82A}">
                    <a16:rowId xmlns:a16="http://schemas.microsoft.com/office/drawing/2014/main" xmlns="" val="10006"/>
                  </a:ext>
                </a:extLst>
              </a:tr>
            </a:tbl>
          </a:graphicData>
        </a:graphic>
      </p:graphicFrame>
      <p:sp>
        <p:nvSpPr>
          <p:cNvPr id="8" name="Rectangle 7"/>
          <p:cNvSpPr/>
          <p:nvPr/>
        </p:nvSpPr>
        <p:spPr>
          <a:xfrm>
            <a:off x="4419600" y="228600"/>
            <a:ext cx="4314130" cy="338554"/>
          </a:xfrm>
          <a:prstGeom prst="rect">
            <a:avLst/>
          </a:prstGeom>
        </p:spPr>
        <p:txBody>
          <a:bodyPr wrap="none">
            <a:spAutoFit/>
          </a:bodyPr>
          <a:lstStyle/>
          <a:p>
            <a:r>
              <a:rPr lang="en-IN" sz="1600" dirty="0" smtClean="0">
                <a:latin typeface="Times New Roman" pitchFamily="18" charset="0"/>
                <a:cs typeface="Times New Roman" pitchFamily="18" charset="0"/>
              </a:rPr>
              <a:t>Table 18.  Usage statistics of e-resources by N-list</a:t>
            </a:r>
            <a:endParaRPr lang="en-IN" sz="1600" dirty="0">
              <a:latin typeface="Times New Roman" pitchFamily="18" charset="0"/>
              <a:cs typeface="Times New Roman" pitchFamily="18" charset="0"/>
            </a:endParaRPr>
          </a:p>
        </p:txBody>
      </p:sp>
      <p:graphicFrame>
        <p:nvGraphicFramePr>
          <p:cNvPr id="12" name="Table 11"/>
          <p:cNvGraphicFramePr>
            <a:graphicFrameLocks noGrp="1"/>
          </p:cNvGraphicFramePr>
          <p:nvPr/>
        </p:nvGraphicFramePr>
        <p:xfrm>
          <a:off x="4800600" y="609600"/>
          <a:ext cx="3553313" cy="2565400"/>
        </p:xfrm>
        <a:graphic>
          <a:graphicData uri="http://schemas.openxmlformats.org/drawingml/2006/table">
            <a:tbl>
              <a:tblPr firstRow="1" bandRow="1">
                <a:tableStyleId>{00A15C55-8517-42AA-B614-E9B94910E393}</a:tableStyleId>
              </a:tblPr>
              <a:tblGrid>
                <a:gridCol w="1371601">
                  <a:extLst>
                    <a:ext uri="{9D8B030D-6E8A-4147-A177-3AD203B41FA5}">
                      <a16:colId xmlns:a16="http://schemas.microsoft.com/office/drawing/2014/main" xmlns="" val="20000"/>
                    </a:ext>
                  </a:extLst>
                </a:gridCol>
                <a:gridCol w="1013312">
                  <a:extLst>
                    <a:ext uri="{9D8B030D-6E8A-4147-A177-3AD203B41FA5}">
                      <a16:colId xmlns:a16="http://schemas.microsoft.com/office/drawing/2014/main" xmlns="" val="20001"/>
                    </a:ext>
                  </a:extLst>
                </a:gridCol>
                <a:gridCol w="1168400">
                  <a:extLst>
                    <a:ext uri="{9D8B030D-6E8A-4147-A177-3AD203B41FA5}">
                      <a16:colId xmlns:a16="http://schemas.microsoft.com/office/drawing/2014/main" xmlns="" val="20002"/>
                    </a:ext>
                  </a:extLst>
                </a:gridCol>
              </a:tblGrid>
              <a:tr h="6096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 Average monthly  Page view  </a:t>
                      </a:r>
                      <a:endParaRPr lang="en-US" sz="1400" dirty="0">
                        <a:latin typeface="Times New Roman" pitchFamily="18" charset="0"/>
                        <a:cs typeface="Times New Roman" pitchFamily="18" charset="0"/>
                      </a:endParaRPr>
                    </a:p>
                  </a:txBody>
                  <a:tcPr anchor="ctr"/>
                </a:tc>
                <a:tc>
                  <a:txBody>
                    <a:bodyPr/>
                    <a:lstStyle/>
                    <a:p>
                      <a:r>
                        <a:rPr lang="en-US" sz="1400" dirty="0" smtClean="0"/>
                        <a:t>No. of colleges</a:t>
                      </a:r>
                      <a:endParaRPr lang="en-US" sz="1400" dirty="0">
                        <a:latin typeface="Times New Roman" pitchFamily="18" charset="0"/>
                        <a:cs typeface="Times New Roman" pitchFamily="18" charset="0"/>
                      </a:endParaRPr>
                    </a:p>
                  </a:txBody>
                  <a:tcPr/>
                </a:tc>
                <a:tc>
                  <a:txBody>
                    <a:bodyPr/>
                    <a:lstStyle/>
                    <a:p>
                      <a:pPr algn="ctr"/>
                      <a:r>
                        <a:rPr lang="en-US" sz="1400" dirty="0" smtClean="0"/>
                        <a:t>%</a:t>
                      </a:r>
                      <a:endParaRPr lang="en-US" sz="1400" dirty="0">
                        <a:latin typeface="Times New Roman" pitchFamily="18" charset="0"/>
                        <a:cs typeface="Times New Roman" pitchFamily="18" charset="0"/>
                      </a:endParaRPr>
                    </a:p>
                  </a:txBody>
                  <a:tcPr anchor="ctr"/>
                </a:tc>
                <a:extLst>
                  <a:ext uri="{0D108BD9-81ED-4DB2-BD59-A6C34878D82A}">
                    <a16:rowId xmlns:a16="http://schemas.microsoft.com/office/drawing/2014/main" xmlns="" val="10000"/>
                  </a:ext>
                </a:extLst>
              </a:tr>
              <a:tr h="177800">
                <a:tc>
                  <a:txBody>
                    <a:bodyPr/>
                    <a:lstStyle/>
                    <a:p>
                      <a:r>
                        <a:rPr lang="en-US" sz="1400" dirty="0" smtClean="0"/>
                        <a:t>0-100</a:t>
                      </a:r>
                      <a:endParaRPr lang="en-US" sz="1400" dirty="0"/>
                    </a:p>
                  </a:txBody>
                  <a:tcPr/>
                </a:tc>
                <a:tc>
                  <a:txBody>
                    <a:bodyPr/>
                    <a:lstStyle/>
                    <a:p>
                      <a:r>
                        <a:rPr lang="en-IN" dirty="0" smtClean="0"/>
                        <a:t>19</a:t>
                      </a:r>
                      <a:endParaRPr lang="en-IN" dirty="0"/>
                    </a:p>
                  </a:txBody>
                  <a:tcPr/>
                </a:tc>
                <a:tc>
                  <a:txBody>
                    <a:bodyPr/>
                    <a:lstStyle/>
                    <a:p>
                      <a:r>
                        <a:rPr lang="en-IN" dirty="0" smtClean="0"/>
                        <a:t>55.88</a:t>
                      </a:r>
                      <a:endParaRPr lang="en-IN" dirty="0"/>
                    </a:p>
                  </a:txBody>
                  <a:tcPr/>
                </a:tc>
                <a:extLst>
                  <a:ext uri="{0D108BD9-81ED-4DB2-BD59-A6C34878D82A}">
                    <a16:rowId xmlns:a16="http://schemas.microsoft.com/office/drawing/2014/main" xmlns="" val="10001"/>
                  </a:ext>
                </a:extLst>
              </a:tr>
              <a:tr h="254000">
                <a:tc>
                  <a:txBody>
                    <a:bodyPr/>
                    <a:lstStyle/>
                    <a:p>
                      <a:r>
                        <a:rPr lang="en-US" sz="1400" dirty="0" smtClean="0"/>
                        <a:t>101-500</a:t>
                      </a:r>
                      <a:endParaRPr lang="en-US" sz="1400" dirty="0"/>
                    </a:p>
                  </a:txBody>
                  <a:tcPr/>
                </a:tc>
                <a:tc>
                  <a:txBody>
                    <a:bodyPr/>
                    <a:lstStyle/>
                    <a:p>
                      <a:r>
                        <a:rPr lang="en-IN" dirty="0" smtClean="0"/>
                        <a:t>7</a:t>
                      </a:r>
                      <a:endParaRPr lang="en-IN" dirty="0"/>
                    </a:p>
                  </a:txBody>
                  <a:tcPr/>
                </a:tc>
                <a:tc>
                  <a:txBody>
                    <a:bodyPr/>
                    <a:lstStyle/>
                    <a:p>
                      <a:r>
                        <a:rPr lang="en-IN" dirty="0" smtClean="0"/>
                        <a:t>20.59</a:t>
                      </a:r>
                      <a:endParaRPr lang="en-IN" dirty="0"/>
                    </a:p>
                  </a:txBody>
                  <a:tcPr/>
                </a:tc>
                <a:extLst>
                  <a:ext uri="{0D108BD9-81ED-4DB2-BD59-A6C34878D82A}">
                    <a16:rowId xmlns:a16="http://schemas.microsoft.com/office/drawing/2014/main" xmlns="" val="10002"/>
                  </a:ext>
                </a:extLst>
              </a:tr>
              <a:tr h="254000">
                <a:tc>
                  <a:txBody>
                    <a:bodyPr/>
                    <a:lstStyle/>
                    <a:p>
                      <a:r>
                        <a:rPr lang="en-US" sz="1400" dirty="0" smtClean="0"/>
                        <a:t>501-1000</a:t>
                      </a:r>
                      <a:endParaRPr lang="en-US" sz="1400" dirty="0"/>
                    </a:p>
                  </a:txBody>
                  <a:tcPr/>
                </a:tc>
                <a:tc>
                  <a:txBody>
                    <a:bodyPr/>
                    <a:lstStyle/>
                    <a:p>
                      <a:r>
                        <a:rPr lang="en-IN" dirty="0" smtClean="0"/>
                        <a:t>5</a:t>
                      </a:r>
                      <a:endParaRPr lang="en-IN" dirty="0"/>
                    </a:p>
                  </a:txBody>
                  <a:tcPr/>
                </a:tc>
                <a:tc>
                  <a:txBody>
                    <a:bodyPr/>
                    <a:lstStyle/>
                    <a:p>
                      <a:r>
                        <a:rPr lang="en-IN" dirty="0" smtClean="0"/>
                        <a:t>14.70</a:t>
                      </a:r>
                      <a:endParaRPr lang="en-IN" dirty="0"/>
                    </a:p>
                  </a:txBody>
                  <a:tcPr/>
                </a:tc>
                <a:extLst>
                  <a:ext uri="{0D108BD9-81ED-4DB2-BD59-A6C34878D82A}">
                    <a16:rowId xmlns:a16="http://schemas.microsoft.com/office/drawing/2014/main" xmlns="" val="10003"/>
                  </a:ext>
                </a:extLst>
              </a:tr>
              <a:tr h="254000">
                <a:tc>
                  <a:txBody>
                    <a:bodyPr/>
                    <a:lstStyle/>
                    <a:p>
                      <a:r>
                        <a:rPr lang="en-US" sz="1400" dirty="0" smtClean="0"/>
                        <a:t>1001-1500</a:t>
                      </a:r>
                      <a:endParaRPr lang="en-US" sz="1400" dirty="0"/>
                    </a:p>
                  </a:txBody>
                  <a:tcPr/>
                </a:tc>
                <a:tc>
                  <a:txBody>
                    <a:bodyPr/>
                    <a:lstStyle/>
                    <a:p>
                      <a:r>
                        <a:rPr lang="en-IN" dirty="0" smtClean="0"/>
                        <a:t>2</a:t>
                      </a:r>
                      <a:endParaRPr lang="en-IN" dirty="0"/>
                    </a:p>
                  </a:txBody>
                  <a:tcPr/>
                </a:tc>
                <a:tc>
                  <a:txBody>
                    <a:bodyPr/>
                    <a:lstStyle/>
                    <a:p>
                      <a:r>
                        <a:rPr lang="en-IN" dirty="0" smtClean="0"/>
                        <a:t>5.88</a:t>
                      </a:r>
                      <a:endParaRPr lang="en-IN" dirty="0"/>
                    </a:p>
                  </a:txBody>
                  <a:tcPr/>
                </a:tc>
                <a:extLst>
                  <a:ext uri="{0D108BD9-81ED-4DB2-BD59-A6C34878D82A}">
                    <a16:rowId xmlns:a16="http://schemas.microsoft.com/office/drawing/2014/main" xmlns="" val="10004"/>
                  </a:ext>
                </a:extLst>
              </a:tr>
              <a:tr h="370840">
                <a:tc>
                  <a:txBody>
                    <a:bodyPr/>
                    <a:lstStyle/>
                    <a:p>
                      <a:r>
                        <a:rPr lang="en-US" sz="1400" dirty="0" smtClean="0"/>
                        <a:t>1501-above</a:t>
                      </a:r>
                      <a:endParaRPr lang="en-US" sz="1400" dirty="0"/>
                    </a:p>
                  </a:txBody>
                  <a:tcPr/>
                </a:tc>
                <a:tc>
                  <a:txBody>
                    <a:bodyPr/>
                    <a:lstStyle/>
                    <a:p>
                      <a:r>
                        <a:rPr lang="en-IN" dirty="0" smtClean="0"/>
                        <a:t>1</a:t>
                      </a:r>
                      <a:endParaRPr lang="en-IN" dirty="0"/>
                    </a:p>
                  </a:txBody>
                  <a:tcPr/>
                </a:tc>
                <a:tc>
                  <a:txBody>
                    <a:bodyPr/>
                    <a:lstStyle/>
                    <a:p>
                      <a:r>
                        <a:rPr lang="en-IN" dirty="0" smtClean="0"/>
                        <a:t>2.94</a:t>
                      </a:r>
                      <a:endParaRPr lang="en-IN" dirty="0"/>
                    </a:p>
                  </a:txBody>
                  <a:tcPr/>
                </a:tc>
                <a:extLst>
                  <a:ext uri="{0D108BD9-81ED-4DB2-BD59-A6C34878D82A}">
                    <a16:rowId xmlns:a16="http://schemas.microsoft.com/office/drawing/2014/main" xmlns="" val="10005"/>
                  </a:ext>
                </a:extLst>
              </a:tr>
            </a:tbl>
          </a:graphicData>
        </a:graphic>
      </p:graphicFrame>
      <p:sp>
        <p:nvSpPr>
          <p:cNvPr id="13" name="Rectangle 12"/>
          <p:cNvSpPr/>
          <p:nvPr/>
        </p:nvSpPr>
        <p:spPr>
          <a:xfrm>
            <a:off x="609600" y="0"/>
            <a:ext cx="3373168" cy="338554"/>
          </a:xfrm>
          <a:prstGeom prst="rect">
            <a:avLst/>
          </a:prstGeom>
        </p:spPr>
        <p:txBody>
          <a:bodyPr wrap="none">
            <a:spAutoFit/>
          </a:bodyPr>
          <a:lstStyle/>
          <a:p>
            <a:r>
              <a:rPr lang="en-IN" sz="1600" dirty="0" smtClean="0">
                <a:latin typeface="Times New Roman" pitchFamily="18" charset="0"/>
                <a:cs typeface="Times New Roman" pitchFamily="18" charset="0"/>
              </a:rPr>
              <a:t>Table 16. Daily average issue of books</a:t>
            </a:r>
            <a:endParaRPr lang="en-IN"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a:bodyPr>
          <a:lstStyle/>
          <a:p>
            <a:r>
              <a:rPr lang="en-US" sz="2200" b="1" dirty="0" smtClean="0">
                <a:latin typeface="Times New Roman" pitchFamily="18" charset="0"/>
                <a:cs typeface="Times New Roman" pitchFamily="18" charset="0"/>
              </a:rPr>
              <a:t>Findings of the Study</a:t>
            </a:r>
            <a:endParaRPr lang="en-US" dirty="0"/>
          </a:p>
        </p:txBody>
      </p:sp>
      <p:sp>
        <p:nvSpPr>
          <p:cNvPr id="3" name="Content Placeholder 2"/>
          <p:cNvSpPr>
            <a:spLocks noGrp="1"/>
          </p:cNvSpPr>
          <p:nvPr>
            <p:ph idx="1"/>
          </p:nvPr>
        </p:nvSpPr>
        <p:spPr>
          <a:xfrm>
            <a:off x="457200" y="1295400"/>
            <a:ext cx="8229600" cy="2895600"/>
          </a:xfrm>
          <a:noFill/>
        </p:spPr>
        <p:txBody>
          <a:bodyPr>
            <a:normAutofit fontScale="92500" lnSpcReduction="10000"/>
          </a:bodyPr>
          <a:lstStyle/>
          <a:p>
            <a:pPr algn="just">
              <a:buFont typeface="Wingdings" pitchFamily="2" charset="2"/>
              <a:buChar char="Ø"/>
            </a:pPr>
            <a:r>
              <a:rPr lang="en-US" sz="1900" dirty="0" smtClean="0">
                <a:latin typeface="Times New Roman" pitchFamily="18" charset="0"/>
                <a:cs typeface="Times New Roman" pitchFamily="18" charset="0"/>
              </a:rPr>
              <a:t>There is a good number of students in maximum libraries. Daily average footfall by the users is very poor. </a:t>
            </a:r>
          </a:p>
          <a:p>
            <a:pPr algn="just">
              <a:buFont typeface="Wingdings" pitchFamily="2" charset="2"/>
              <a:buChar char="Ø"/>
            </a:pPr>
            <a:r>
              <a:rPr lang="en-US" sz="1900" dirty="0" smtClean="0">
                <a:latin typeface="Times New Roman" pitchFamily="18" charset="0"/>
                <a:cs typeface="Times New Roman" pitchFamily="18" charset="0"/>
              </a:rPr>
              <a:t>Circulation is the main service given by the libraries.</a:t>
            </a:r>
          </a:p>
          <a:p>
            <a:pPr algn="just">
              <a:buFont typeface="Wingdings" pitchFamily="2" charset="2"/>
              <a:buChar char="Ø"/>
            </a:pPr>
            <a:r>
              <a:rPr lang="en-US" sz="1900" dirty="0" smtClean="0">
                <a:latin typeface="Times New Roman" pitchFamily="18" charset="0"/>
                <a:cs typeface="Times New Roman" pitchFamily="18" charset="0"/>
              </a:rPr>
              <a:t>Majority of the colleges are shifting their housekeeping operations from manual to partially automated one.</a:t>
            </a:r>
          </a:p>
          <a:p>
            <a:pPr algn="just">
              <a:buFont typeface="Wingdings" pitchFamily="2" charset="2"/>
              <a:buChar char="Ø"/>
            </a:pPr>
            <a:r>
              <a:rPr lang="en-US" sz="1900" dirty="0" smtClean="0">
                <a:latin typeface="Times New Roman" pitchFamily="18" charset="0"/>
                <a:cs typeface="Times New Roman" pitchFamily="18" charset="0"/>
              </a:rPr>
              <a:t>Maximum colleges are using </a:t>
            </a:r>
            <a:r>
              <a:rPr lang="en-US" sz="1900" dirty="0" err="1" smtClean="0">
                <a:latin typeface="Times New Roman" pitchFamily="18" charset="0"/>
                <a:cs typeface="Times New Roman" pitchFamily="18" charset="0"/>
              </a:rPr>
              <a:t>Koha</a:t>
            </a:r>
            <a:r>
              <a:rPr lang="en-US" sz="1900" dirty="0" smtClean="0">
                <a:latin typeface="Times New Roman" pitchFamily="18" charset="0"/>
                <a:cs typeface="Times New Roman" pitchFamily="18" charset="0"/>
              </a:rPr>
              <a:t> as automation software.</a:t>
            </a:r>
          </a:p>
          <a:p>
            <a:pPr algn="just">
              <a:buFont typeface="Wingdings" pitchFamily="2" charset="2"/>
              <a:buChar char="Ø"/>
            </a:pPr>
            <a:r>
              <a:rPr lang="en-US" sz="1900" dirty="0" smtClean="0">
                <a:latin typeface="Times New Roman" pitchFamily="18" charset="0"/>
                <a:cs typeface="Times New Roman" pitchFamily="18" charset="0"/>
              </a:rPr>
              <a:t>Lack of fund and proper budget the college authority for ICT  infrastructure and subscription of e-resources in the libraries.</a:t>
            </a:r>
          </a:p>
          <a:p>
            <a:pPr algn="just">
              <a:buFont typeface="Wingdings" pitchFamily="2" charset="2"/>
              <a:buChar char="Ø"/>
            </a:pPr>
            <a:r>
              <a:rPr lang="en-US" sz="1900" dirty="0" smtClean="0">
                <a:latin typeface="Times New Roman" pitchFamily="18" charset="0"/>
                <a:cs typeface="Times New Roman" pitchFamily="18" charset="0"/>
              </a:rPr>
              <a:t>N-list is the only e-resource in maximum college libraries but the usage statistics is not satisfactory.</a:t>
            </a:r>
          </a:p>
          <a:p>
            <a:pPr algn="just">
              <a:buNone/>
            </a:pPr>
            <a:endParaRPr lang="en-US" sz="1900" dirty="0" smtClean="0">
              <a:latin typeface="Times New Roman" pitchFamily="18" charset="0"/>
              <a:cs typeface="Times New Roman" pitchFamily="18" charset="0"/>
            </a:endParaRPr>
          </a:p>
        </p:txBody>
      </p:sp>
      <p:sp>
        <p:nvSpPr>
          <p:cNvPr id="4" name="Rectangle 3"/>
          <p:cNvSpPr/>
          <p:nvPr/>
        </p:nvSpPr>
        <p:spPr>
          <a:xfrm>
            <a:off x="685800" y="4419600"/>
            <a:ext cx="7848600" cy="1200329"/>
          </a:xfrm>
          <a:prstGeom prst="rect">
            <a:avLst/>
          </a:prstGeom>
        </p:spPr>
        <p:txBody>
          <a:bodyPr wrap="square">
            <a:spAutoFit/>
          </a:bodyPr>
          <a:lstStyle/>
          <a:p>
            <a:r>
              <a:rPr lang="en-IN" dirty="0" smtClean="0">
                <a:latin typeface="Times New Roman" pitchFamily="18" charset="0"/>
                <a:cs typeface="Times New Roman" pitchFamily="18" charset="0"/>
              </a:rPr>
              <a:t>Maximum colleges under WBSU are situated in rural or semi rural places. The students prefer the printed text books more than e-resources till now, but the advancement of technology is moving fast and in near future it is going towards electronic media, automation, digitisation and so on.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3738</TotalTime>
  <Words>1643</Words>
  <Application>Microsoft Office PowerPoint</Application>
  <PresentationFormat>On-screen Show (4:3)</PresentationFormat>
  <Paragraphs>419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Changing role of the academic libraries from print to e-media with the special reference to the college libraries under West Bengal State University  </vt:lpstr>
      <vt:lpstr>Slide 2</vt:lpstr>
      <vt:lpstr>Slide 3</vt:lpstr>
      <vt:lpstr>Slide 4</vt:lpstr>
      <vt:lpstr>Slide 5</vt:lpstr>
      <vt:lpstr>Slide 6</vt:lpstr>
      <vt:lpstr>Slide 7</vt:lpstr>
      <vt:lpstr>Slide 8</vt:lpstr>
      <vt:lpstr>Findings of the Study</vt:lpstr>
      <vt:lpstr>Conclusion and recommendations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Swapnamay</dc:creator>
  <cp:lastModifiedBy>LIBRARY</cp:lastModifiedBy>
  <cp:revision>2243</cp:revision>
  <dcterms:created xsi:type="dcterms:W3CDTF">2020-07-24T07:11:51Z</dcterms:created>
  <dcterms:modified xsi:type="dcterms:W3CDTF">2024-11-28T07:34:27Z</dcterms:modified>
</cp:coreProperties>
</file>