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7" r:id="rId2"/>
    <p:sldId id="267" r:id="rId3"/>
    <p:sldId id="276" r:id="rId4"/>
    <p:sldId id="278" r:id="rId5"/>
    <p:sldId id="258" r:id="rId6"/>
    <p:sldId id="259" r:id="rId7"/>
    <p:sldId id="265" r:id="rId8"/>
    <p:sldId id="262" r:id="rId9"/>
    <p:sldId id="260" r:id="rId10"/>
    <p:sldId id="261" r:id="rId11"/>
    <p:sldId id="263" r:id="rId12"/>
    <p:sldId id="264" r:id="rId13"/>
    <p:sldId id="271" r:id="rId14"/>
    <p:sldId id="273" r:id="rId15"/>
    <p:sldId id="272" r:id="rId16"/>
    <p:sldId id="280" r:id="rId17"/>
    <p:sldId id="274" r:id="rId18"/>
    <p:sldId id="275" r:id="rId19"/>
    <p:sldId id="256" r:id="rId20"/>
    <p:sldId id="268" r:id="rId21"/>
    <p:sldId id="279" r:id="rId22"/>
    <p:sldId id="26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366964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2951289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2B3669-818A-4E28-80BA-1E3D1EA4903C}" type="slidenum">
              <a:rPr lang="en-IN" smtClean="0"/>
              <a:pPr/>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783983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3935453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2B3669-818A-4E28-80BA-1E3D1EA4903C}" type="slidenum">
              <a:rPr lang="en-IN" smtClean="0"/>
              <a:pPr/>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904710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609076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2968113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180534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328051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76212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10851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2013647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358407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97814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158698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325E121-7389-49E2-B862-FF34E50756DE}" type="datetimeFigureOut">
              <a:rPr lang="en-IN" smtClean="0"/>
              <a:pPr/>
              <a:t>28-11-2024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397292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25E121-7389-49E2-B862-FF34E50756DE}" type="datetimeFigureOut">
              <a:rPr lang="en-IN" smtClean="0"/>
              <a:pPr/>
              <a:t>28-11-2024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2B3669-818A-4E28-80BA-1E3D1EA4903C}" type="slidenum">
              <a:rPr lang="en-IN" smtClean="0"/>
              <a:pPr/>
              <a:t>‹#›</a:t>
            </a:fld>
            <a:endParaRPr lang="en-IN"/>
          </a:p>
        </p:txBody>
      </p:sp>
    </p:spTree>
    <p:extLst>
      <p:ext uri="{BB962C8B-B14F-4D97-AF65-F5344CB8AC3E}">
        <p14:creationId xmlns:p14="http://schemas.microsoft.com/office/powerpoint/2010/main" xmlns="" val="42062923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5775" y="1281335"/>
            <a:ext cx="9284750" cy="1280890"/>
          </a:xfrm>
        </p:spPr>
        <p:txBody>
          <a:bodyPr/>
          <a:lstStyle/>
          <a:p>
            <a:r>
              <a:rPr lang="en-IN" b="1" dirty="0" smtClean="0">
                <a:latin typeface="Times New Roman" panose="02020603050405020304" pitchFamily="18" charset="0"/>
                <a:cs typeface="Times New Roman" panose="02020603050405020304" pitchFamily="18" charset="0"/>
              </a:rPr>
              <a:t>ICT enabled services in academic libraries</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46287" y="3080378"/>
            <a:ext cx="8915400" cy="3777622"/>
          </a:xfrm>
        </p:spPr>
        <p:txBody>
          <a:bodyPr/>
          <a:lstStyle/>
          <a:p>
            <a:pPr marL="0" indent="0" algn="ctr">
              <a:buNone/>
            </a:pPr>
            <a:r>
              <a:rPr lang="en-IN" dirty="0" smtClean="0"/>
              <a:t>Dr. </a:t>
            </a:r>
            <a:r>
              <a:rPr lang="en-IN" dirty="0" err="1" smtClean="0"/>
              <a:t>Paramita</a:t>
            </a:r>
            <a:r>
              <a:rPr lang="en-IN" dirty="0" smtClean="0"/>
              <a:t> </a:t>
            </a:r>
            <a:r>
              <a:rPr lang="en-IN" dirty="0" smtClean="0"/>
              <a:t>Sen,</a:t>
            </a:r>
          </a:p>
          <a:p>
            <a:pPr marL="0" indent="0" algn="ctr">
              <a:buNone/>
            </a:pPr>
            <a:r>
              <a:rPr lang="en-IN" dirty="0" smtClean="0"/>
              <a:t>Librarian,</a:t>
            </a:r>
          </a:p>
          <a:p>
            <a:pPr marL="0" indent="0" algn="ctr">
              <a:buNone/>
            </a:pPr>
            <a:r>
              <a:rPr lang="en-IN" dirty="0" err="1" smtClean="0"/>
              <a:t>Chandraketugarh</a:t>
            </a:r>
            <a:r>
              <a:rPr lang="en-IN" dirty="0" smtClean="0"/>
              <a:t> </a:t>
            </a:r>
            <a:r>
              <a:rPr lang="en-IN" dirty="0" err="1" smtClean="0"/>
              <a:t>Sahidullah</a:t>
            </a:r>
            <a:r>
              <a:rPr lang="en-IN" dirty="0" smtClean="0"/>
              <a:t> </a:t>
            </a:r>
            <a:r>
              <a:rPr lang="en-IN" dirty="0" err="1" smtClean="0"/>
              <a:t>Smriti</a:t>
            </a:r>
            <a:r>
              <a:rPr lang="en-IN" dirty="0" smtClean="0"/>
              <a:t> </a:t>
            </a:r>
            <a:r>
              <a:rPr lang="en-IN" dirty="0" err="1" smtClean="0"/>
              <a:t>Mahavidyalaya,Berachampa</a:t>
            </a:r>
            <a:endParaRPr lang="en-IN" dirty="0" smtClean="0"/>
          </a:p>
          <a:p>
            <a:pPr marL="0" indent="0">
              <a:buNone/>
            </a:pPr>
            <a:endParaRPr lang="en-IN" dirty="0"/>
          </a:p>
        </p:txBody>
      </p:sp>
    </p:spTree>
    <p:extLst>
      <p:ext uri="{BB962C8B-B14F-4D97-AF65-F5344CB8AC3E}">
        <p14:creationId xmlns:p14="http://schemas.microsoft.com/office/powerpoint/2010/main" xmlns="" val="268362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ICT Based Services Implemented in Library</a:t>
            </a:r>
            <a:endParaRPr lang="en-IN" dirty="0"/>
          </a:p>
        </p:txBody>
      </p:sp>
      <p:sp>
        <p:nvSpPr>
          <p:cNvPr id="3" name="Content Placeholder 2"/>
          <p:cNvSpPr>
            <a:spLocks noGrp="1"/>
          </p:cNvSpPr>
          <p:nvPr>
            <p:ph idx="1"/>
          </p:nvPr>
        </p:nvSpPr>
        <p:spPr>
          <a:xfrm>
            <a:off x="2589212" y="2133600"/>
            <a:ext cx="8915400" cy="4434254"/>
          </a:xfrm>
        </p:spPr>
        <p:txBody>
          <a:bodyPr>
            <a:normAutofit fontScale="92500" lnSpcReduction="10000"/>
          </a:bodyPr>
          <a:lstStyle/>
          <a:p>
            <a:pPr fontAlgn="base"/>
            <a:r>
              <a:rPr lang="en-US" b="1" dirty="0" smtClean="0">
                <a:solidFill>
                  <a:schemeClr val="tx1"/>
                </a:solidFill>
                <a:latin typeface="Times New Roman" panose="02020603050405020304" pitchFamily="18" charset="0"/>
                <a:cs typeface="Times New Roman" panose="02020603050405020304" pitchFamily="18" charset="0"/>
              </a:rPr>
              <a:t>Online-Reference services: </a:t>
            </a:r>
            <a:r>
              <a:rPr lang="en-US" dirty="0" smtClean="0">
                <a:latin typeface="Times New Roman" panose="02020603050405020304" pitchFamily="18" charset="0"/>
                <a:cs typeface="Times New Roman" panose="02020603050405020304" pitchFamily="18" charset="0"/>
              </a:rPr>
              <a:t>Readers</a:t>
            </a:r>
            <a:r>
              <a:rPr lang="en-US" dirty="0">
                <a:latin typeface="Times New Roman" panose="02020603050405020304" pitchFamily="18" charset="0"/>
                <a:cs typeface="Times New Roman" panose="02020603050405020304" pitchFamily="18" charset="0"/>
              </a:rPr>
              <a:t>’ Advisory and reference services are two essential ICT-based library services that aim to connect users with personalized reading recommendations and provide online access to reference materials and expert assistance</a:t>
            </a:r>
            <a:r>
              <a:rPr lang="en-US" dirty="0" smtClean="0">
                <a:latin typeface="Times New Roman" panose="02020603050405020304" pitchFamily="18" charset="0"/>
                <a:cs typeface="Times New Roman" panose="02020603050405020304" pitchFamily="18" charset="0"/>
              </a:rPr>
              <a:t>. e.g. Ask-a-librarian</a:t>
            </a:r>
          </a:p>
          <a:p>
            <a:pPr marL="0" indent="0" fontAlgn="base">
              <a:buNone/>
            </a:pPr>
            <a:endParaRPr lang="en-US" dirty="0">
              <a:latin typeface="Times New Roman" panose="02020603050405020304" pitchFamily="18" charset="0"/>
              <a:cs typeface="Times New Roman" panose="02020603050405020304" pitchFamily="18" charset="0"/>
            </a:endParaRPr>
          </a:p>
          <a:p>
            <a:pPr fontAlgn="base"/>
            <a:r>
              <a:rPr lang="en-US" b="1" dirty="0">
                <a:latin typeface="Times New Roman" panose="02020603050405020304" pitchFamily="18" charset="0"/>
                <a:cs typeface="Times New Roman" panose="02020603050405020304" pitchFamily="18" charset="0"/>
              </a:rPr>
              <a:t>Online Chat </a:t>
            </a:r>
            <a:r>
              <a:rPr lang="en-US" b="1" dirty="0" smtClean="0">
                <a:latin typeface="Times New Roman" panose="02020603050405020304" pitchFamily="18" charset="0"/>
                <a:cs typeface="Times New Roman" panose="02020603050405020304" pitchFamily="18" charset="0"/>
              </a:rPr>
              <a:t>Services:</a:t>
            </a:r>
            <a:r>
              <a:rPr lang="en-IN"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Online </a:t>
            </a:r>
            <a:r>
              <a:rPr lang="en-US" dirty="0">
                <a:latin typeface="Times New Roman" panose="02020603050405020304" pitchFamily="18" charset="0"/>
                <a:cs typeface="Times New Roman" panose="02020603050405020304" pitchFamily="18" charset="0"/>
              </a:rPr>
              <a:t>chat services are an indispensable ICT-based library service that facilitates real-time communication between library users and librarians. Through online chat platforms embedded in library websites or dedicated chat applications, users can engage in instant messaging with librarians to seek assistance, ask reference questions, or receive guidance regarding library resources and services.</a:t>
            </a:r>
          </a:p>
          <a:p>
            <a:pPr marL="0" indent="0">
              <a:buNone/>
            </a:pP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Course </a:t>
            </a:r>
            <a:r>
              <a:rPr lang="en-US" b="1" dirty="0">
                <a:latin typeface="Times New Roman" panose="02020603050405020304" pitchFamily="18" charset="0"/>
                <a:cs typeface="Times New Roman" panose="02020603050405020304" pitchFamily="18" charset="0"/>
              </a:rPr>
              <a:t>Material: </a:t>
            </a:r>
            <a:r>
              <a:rPr lang="en-US" dirty="0" smtClean="0">
                <a:latin typeface="Times New Roman" panose="02020603050405020304" pitchFamily="18" charset="0"/>
                <a:cs typeface="Times New Roman" panose="02020603050405020304" pitchFamily="18" charset="0"/>
              </a:rPr>
              <a:t>Now a days to facilitate open learning, many </a:t>
            </a:r>
            <a:r>
              <a:rPr lang="en-US" dirty="0">
                <a:latin typeface="Times New Roman" panose="02020603050405020304" pitchFamily="18" charset="0"/>
                <a:cs typeface="Times New Roman" panose="02020603050405020304" pitchFamily="18" charset="0"/>
              </a:rPr>
              <a:t>universities </a:t>
            </a:r>
            <a:r>
              <a:rPr lang="en-US" dirty="0" smtClean="0">
                <a:latin typeface="Times New Roman" panose="02020603050405020304" pitchFamily="18" charset="0"/>
                <a:cs typeface="Times New Roman" panose="02020603050405020304" pitchFamily="18" charset="0"/>
              </a:rPr>
              <a:t>have started </a:t>
            </a:r>
            <a:r>
              <a:rPr lang="en-US" dirty="0">
                <a:latin typeface="Times New Roman" panose="02020603050405020304" pitchFamily="18" charset="0"/>
                <a:cs typeface="Times New Roman" panose="02020603050405020304" pitchFamily="18" charset="0"/>
              </a:rPr>
              <a:t>web based courses. The course material of these web based courses is adopted </a:t>
            </a:r>
            <a:r>
              <a:rPr lang="en-US" dirty="0" smtClean="0">
                <a:latin typeface="Times New Roman" panose="02020603050405020304" pitchFamily="18" charset="0"/>
                <a:cs typeface="Times New Roman" panose="02020603050405020304" pitchFamily="18" charset="0"/>
              </a:rPr>
              <a:t>by different </a:t>
            </a:r>
            <a:r>
              <a:rPr lang="en-US" dirty="0">
                <a:latin typeface="Times New Roman" panose="02020603050405020304" pitchFamily="18" charset="0"/>
                <a:cs typeface="Times New Roman" panose="02020603050405020304" pitchFamily="18" charset="0"/>
              </a:rPr>
              <a:t>academic institutions. Academic library helps to provide access of the </a:t>
            </a:r>
            <a:r>
              <a:rPr lang="en-US" dirty="0" smtClean="0">
                <a:latin typeface="Times New Roman" panose="02020603050405020304" pitchFamily="18" charset="0"/>
                <a:cs typeface="Times New Roman" panose="02020603050405020304" pitchFamily="18" charset="0"/>
              </a:rPr>
              <a:t>course </a:t>
            </a:r>
            <a:r>
              <a:rPr lang="en-US" dirty="0" err="1" smtClean="0">
                <a:latin typeface="Times New Roman" panose="02020603050405020304" pitchFamily="18" charset="0"/>
                <a:cs typeface="Times New Roman" panose="02020603050405020304" pitchFamily="18" charset="0"/>
              </a:rPr>
              <a:t>course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material learners and teacher and thus contribute to open learning. A facility can </a:t>
            </a:r>
            <a:r>
              <a:rPr lang="en-US" dirty="0" smtClean="0">
                <a:latin typeface="Times New Roman" panose="02020603050405020304" pitchFamily="18" charset="0"/>
                <a:cs typeface="Times New Roman" panose="02020603050405020304" pitchFamily="18" charset="0"/>
              </a:rPr>
              <a:t>be given </a:t>
            </a:r>
            <a:r>
              <a:rPr lang="en-US" dirty="0">
                <a:latin typeface="Times New Roman" panose="02020603050405020304" pitchFamily="18" charset="0"/>
                <a:cs typeface="Times New Roman" panose="02020603050405020304" pitchFamily="18" charset="0"/>
              </a:rPr>
              <a:t>to the students to provide local access for this web based material</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94240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136" y="787156"/>
            <a:ext cx="10515600" cy="698744"/>
          </a:xfrm>
        </p:spPr>
        <p:txBody>
          <a:bodyPr>
            <a:normAutofit/>
          </a:bodyPr>
          <a:lstStyle/>
          <a:p>
            <a:r>
              <a:rPr lang="en-US" sz="3200" b="1" dirty="0"/>
              <a:t>Use of Virtual Communication Tools in Library</a:t>
            </a:r>
            <a:endParaRPr lang="en-IN" sz="3200" dirty="0"/>
          </a:p>
        </p:txBody>
      </p:sp>
      <p:sp>
        <p:nvSpPr>
          <p:cNvPr id="3" name="Content Placeholder 2"/>
          <p:cNvSpPr>
            <a:spLocks noGrp="1"/>
          </p:cNvSpPr>
          <p:nvPr>
            <p:ph idx="1"/>
          </p:nvPr>
        </p:nvSpPr>
        <p:spPr>
          <a:xfrm>
            <a:off x="1611923" y="1960685"/>
            <a:ext cx="9897208" cy="5540254"/>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Following ICT tools are used by </a:t>
            </a:r>
            <a:r>
              <a:rPr lang="en-IN" dirty="0" smtClean="0">
                <a:latin typeface="Times New Roman" panose="02020603050405020304" pitchFamily="18" charset="0"/>
                <a:cs typeface="Times New Roman" panose="02020603050405020304" pitchFamily="18" charset="0"/>
              </a:rPr>
              <a:t>library professionals for virtual communication</a:t>
            </a:r>
          </a:p>
          <a:p>
            <a:pPr marL="0" indent="0">
              <a:buNone/>
            </a:pPr>
            <a:endParaRPr lang="en-IN" dirty="0" smtClean="0">
              <a:latin typeface="Times New Roman" panose="02020603050405020304" pitchFamily="18" charset="0"/>
              <a:cs typeface="Times New Roman" panose="02020603050405020304" pitchFamily="18" charset="0"/>
            </a:endParaRPr>
          </a:p>
          <a:p>
            <a:r>
              <a:rPr lang="en-US" b="1" dirty="0" err="1"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 E-mails: </a:t>
            </a:r>
            <a:r>
              <a:rPr lang="en-US" dirty="0" smtClean="0">
                <a:latin typeface="Times New Roman" panose="02020603050405020304" pitchFamily="18" charset="0"/>
                <a:cs typeface="Times New Roman" panose="02020603050405020304" pitchFamily="18" charset="0"/>
              </a:rPr>
              <a:t>E-mail is used by librarians , students, academicians and others for formal and informal learning and teaching activities .</a:t>
            </a:r>
          </a:p>
          <a:p>
            <a:r>
              <a:rPr lang="en-US" b="1" dirty="0">
                <a:latin typeface="Times New Roman" panose="02020603050405020304" pitchFamily="18" charset="0"/>
                <a:cs typeface="Times New Roman" panose="02020603050405020304" pitchFamily="18" charset="0"/>
              </a:rPr>
              <a:t>ii)Mailing Lists: </a:t>
            </a:r>
            <a:r>
              <a:rPr lang="en-US" dirty="0">
                <a:latin typeface="Times New Roman" panose="02020603050405020304" pitchFamily="18" charset="0"/>
                <a:cs typeface="Times New Roman" panose="02020603050405020304" pitchFamily="18" charset="0"/>
              </a:rPr>
              <a:t>It is used to send e-mails to groups and run by a mail server. The process </a:t>
            </a:r>
            <a:r>
              <a:rPr lang="en-US" dirty="0" smtClean="0">
                <a:latin typeface="Times New Roman" panose="02020603050405020304" pitchFamily="18" charset="0"/>
                <a:cs typeface="Times New Roman" panose="02020603050405020304" pitchFamily="18" charset="0"/>
              </a:rPr>
              <a:t>is managed </a:t>
            </a:r>
            <a:r>
              <a:rPr lang="en-US" dirty="0">
                <a:latin typeface="Times New Roman" panose="02020603050405020304" pitchFamily="18" charset="0"/>
                <a:cs typeface="Times New Roman" panose="02020603050405020304" pitchFamily="18" charset="0"/>
              </a:rPr>
              <a:t>by a hosting service that maintain a list of all the different discussion lists and </a:t>
            </a:r>
            <a:r>
              <a:rPr lang="en-US" dirty="0" smtClean="0">
                <a:latin typeface="Times New Roman" panose="02020603050405020304" pitchFamily="18" charset="0"/>
                <a:cs typeface="Times New Roman" panose="02020603050405020304" pitchFamily="18" charset="0"/>
              </a:rPr>
              <a:t>the people </a:t>
            </a:r>
            <a:r>
              <a:rPr lang="en-US" dirty="0">
                <a:latin typeface="Times New Roman" panose="02020603050405020304" pitchFamily="18" charset="0"/>
                <a:cs typeface="Times New Roman" panose="02020603050405020304" pitchFamily="18" charset="0"/>
              </a:rPr>
              <a:t>who subscribe to them.</a:t>
            </a:r>
          </a:p>
          <a:p>
            <a:r>
              <a:rPr lang="en-US" b="1" dirty="0">
                <a:latin typeface="Times New Roman" panose="02020603050405020304" pitchFamily="18" charset="0"/>
                <a:cs typeface="Times New Roman" panose="02020603050405020304" pitchFamily="18" charset="0"/>
              </a:rPr>
              <a:t>iii)News Groups: </a:t>
            </a:r>
            <a:r>
              <a:rPr lang="en-US" dirty="0">
                <a:latin typeface="Times New Roman" panose="02020603050405020304" pitchFamily="18" charset="0"/>
                <a:cs typeface="Times New Roman" panose="02020603050405020304" pitchFamily="18" charset="0"/>
              </a:rPr>
              <a:t>The user can read and post message in a single environment rather than </a:t>
            </a:r>
            <a:r>
              <a:rPr lang="en-US" dirty="0" smtClean="0">
                <a:latin typeface="Times New Roman" panose="02020603050405020304" pitchFamily="18" charset="0"/>
                <a:cs typeface="Times New Roman" panose="02020603050405020304" pitchFamily="18" charset="0"/>
              </a:rPr>
              <a:t>a series </a:t>
            </a:r>
            <a:r>
              <a:rPr lang="en-US" dirty="0">
                <a:latin typeface="Times New Roman" panose="02020603050405020304" pitchFamily="18" charset="0"/>
                <a:cs typeface="Times New Roman" panose="02020603050405020304" pitchFamily="18" charset="0"/>
              </a:rPr>
              <a:t>of e-mails arriving at different times. Here an individual will send a message to </a:t>
            </a:r>
            <a:r>
              <a:rPr lang="en-US" dirty="0" smtClean="0">
                <a:latin typeface="Times New Roman" panose="02020603050405020304" pitchFamily="18" charset="0"/>
                <a:cs typeface="Times New Roman" panose="02020603050405020304" pitchFamily="18" charset="0"/>
              </a:rPr>
              <a:t>a central </a:t>
            </a:r>
            <a:r>
              <a:rPr lang="en-US" dirty="0">
                <a:latin typeface="Times New Roman" panose="02020603050405020304" pitchFamily="18" charset="0"/>
                <a:cs typeface="Times New Roman" panose="02020603050405020304" pitchFamily="18" charset="0"/>
              </a:rPr>
              <a:t>source, which then copies it to other news groups.</a:t>
            </a:r>
          </a:p>
          <a:p>
            <a:endParaRPr lang="en-IN" dirty="0" smtClean="0"/>
          </a:p>
          <a:p>
            <a:endParaRPr lang="en-IN" dirty="0"/>
          </a:p>
        </p:txBody>
      </p:sp>
    </p:spTree>
    <p:extLst>
      <p:ext uri="{BB962C8B-B14F-4D97-AF65-F5344CB8AC3E}">
        <p14:creationId xmlns:p14="http://schemas.microsoft.com/office/powerpoint/2010/main" xmlns="" val="232823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latin typeface="Times New Roman" panose="02020603050405020304" pitchFamily="18" charset="0"/>
                <a:cs typeface="Times New Roman" panose="02020603050405020304" pitchFamily="18" charset="0"/>
              </a:rPr>
              <a:t>Bulletin </a:t>
            </a:r>
            <a:r>
              <a:rPr lang="en-US" b="1" dirty="0">
                <a:latin typeface="Times New Roman" panose="02020603050405020304" pitchFamily="18" charset="0"/>
                <a:cs typeface="Times New Roman" panose="02020603050405020304" pitchFamily="18" charset="0"/>
              </a:rPr>
              <a:t>Boards : </a:t>
            </a:r>
            <a:r>
              <a:rPr lang="en-US" dirty="0">
                <a:latin typeface="Times New Roman" panose="02020603050405020304" pitchFamily="18" charset="0"/>
                <a:cs typeface="Times New Roman" panose="02020603050405020304" pitchFamily="18" charset="0"/>
              </a:rPr>
              <a:t>Bulletin boards provide a facility for discussion under various </a:t>
            </a:r>
            <a:r>
              <a:rPr lang="en-US" dirty="0" smtClean="0">
                <a:latin typeface="Times New Roman" panose="02020603050405020304" pitchFamily="18" charset="0"/>
                <a:cs typeface="Times New Roman" panose="02020603050405020304" pitchFamily="18" charset="0"/>
              </a:rPr>
              <a:t>topic headings </a:t>
            </a:r>
            <a:r>
              <a:rPr lang="en-US" dirty="0">
                <a:latin typeface="Times New Roman" panose="02020603050405020304" pitchFamily="18" charset="0"/>
                <a:cs typeface="Times New Roman" panose="02020603050405020304" pitchFamily="18" charset="0"/>
              </a:rPr>
              <a:t>and not in real time. Many library and information services provide bulletin </a:t>
            </a:r>
            <a:r>
              <a:rPr lang="en-US" dirty="0" smtClean="0">
                <a:latin typeface="Times New Roman" panose="02020603050405020304" pitchFamily="18" charset="0"/>
                <a:cs typeface="Times New Roman" panose="02020603050405020304" pitchFamily="18" charset="0"/>
              </a:rPr>
              <a:t>boards within </a:t>
            </a:r>
            <a:r>
              <a:rPr lang="en-US" dirty="0">
                <a:latin typeface="Times New Roman" panose="02020603050405020304" pitchFamily="18" charset="0"/>
                <a:cs typeface="Times New Roman" panose="02020603050405020304" pitchFamily="18" charset="0"/>
              </a:rPr>
              <a:t>their websites as a means of enabling their users to discuss ideas and </a:t>
            </a:r>
            <a:r>
              <a:rPr lang="en-US" dirty="0" smtClean="0">
                <a:latin typeface="Times New Roman" panose="02020603050405020304" pitchFamily="18" charset="0"/>
                <a:cs typeface="Times New Roman" panose="02020603050405020304" pitchFamily="18" charset="0"/>
              </a:rPr>
              <a:t>share </a:t>
            </a:r>
            <a:r>
              <a:rPr lang="en-IN" dirty="0" smtClean="0">
                <a:latin typeface="Times New Roman" panose="02020603050405020304" pitchFamily="18" charset="0"/>
                <a:cs typeface="Times New Roman" panose="02020603050405020304" pitchFamily="18" charset="0"/>
              </a:rPr>
              <a:t>information.</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Web </a:t>
            </a:r>
            <a:r>
              <a:rPr lang="en-US" b="1" dirty="0">
                <a:latin typeface="Times New Roman" panose="02020603050405020304" pitchFamily="18" charset="0"/>
                <a:cs typeface="Times New Roman" panose="02020603050405020304" pitchFamily="18" charset="0"/>
              </a:rPr>
              <a:t>forms : </a:t>
            </a:r>
            <a:r>
              <a:rPr lang="en-US" dirty="0">
                <a:latin typeface="Times New Roman" panose="02020603050405020304" pitchFamily="18" charset="0"/>
                <a:cs typeface="Times New Roman" panose="02020603050405020304" pitchFamily="18" charset="0"/>
              </a:rPr>
              <a:t>Web forms are often used as a means for providing a reference service </a:t>
            </a:r>
            <a:r>
              <a:rPr lang="en-US" dirty="0" smtClean="0">
                <a:latin typeface="Times New Roman" panose="02020603050405020304" pitchFamily="18" charset="0"/>
                <a:cs typeface="Times New Roman" panose="02020603050405020304" pitchFamily="18" charset="0"/>
              </a:rPr>
              <a:t>within a </a:t>
            </a:r>
            <a:r>
              <a:rPr lang="en-US" dirty="0">
                <a:latin typeface="Times New Roman" panose="02020603050405020304" pitchFamily="18" charset="0"/>
                <a:cs typeface="Times New Roman" panose="02020603050405020304" pitchFamily="18" charset="0"/>
              </a:rPr>
              <a:t>library . They are commonly based on reference service, administration of servicing such </a:t>
            </a:r>
            <a:r>
              <a:rPr lang="en-US" dirty="0" smtClean="0">
                <a:latin typeface="Times New Roman" panose="02020603050405020304" pitchFamily="18" charset="0"/>
                <a:cs typeface="Times New Roman" panose="02020603050405020304" pitchFamily="18" charset="0"/>
              </a:rPr>
              <a:t>as mentoring </a:t>
            </a:r>
            <a:r>
              <a:rPr lang="en-US" dirty="0" err="1">
                <a:latin typeface="Times New Roman" panose="02020603050405020304" pitchFamily="18" charset="0"/>
                <a:cs typeface="Times New Roman" panose="02020603050405020304" pitchFamily="18" charset="0"/>
              </a:rPr>
              <a:t>programmes</a:t>
            </a:r>
            <a:r>
              <a:rPr lang="en-US" dirty="0">
                <a:latin typeface="Times New Roman" panose="02020603050405020304" pitchFamily="18" charset="0"/>
                <a:cs typeface="Times New Roman" panose="02020603050405020304" pitchFamily="18" charset="0"/>
              </a:rPr>
              <a:t> and as a tool for obtaining information from participants on </a:t>
            </a:r>
            <a:r>
              <a:rPr lang="en-US" dirty="0" err="1" smtClean="0">
                <a:latin typeface="Times New Roman" panose="02020603050405020304" pitchFamily="18" charset="0"/>
                <a:cs typeface="Times New Roman" panose="02020603050405020304" pitchFamily="18" charset="0"/>
              </a:rPr>
              <a:t>elearning</a:t>
            </a:r>
            <a:r>
              <a:rPr lang="en-US"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programme</a:t>
            </a:r>
            <a:r>
              <a:rPr lang="en-IN" dirty="0">
                <a:latin typeface="Times New Roman" panose="02020603050405020304" pitchFamily="18" charset="0"/>
                <a:cs typeface="Times New Roman" panose="02020603050405020304" pitchFamily="18" charset="0"/>
              </a:rPr>
              <a:t>.</a:t>
            </a:r>
          </a:p>
          <a:p>
            <a:r>
              <a:rPr lang="en-US" b="1" dirty="0" smtClean="0">
                <a:latin typeface="Times New Roman" panose="02020603050405020304" pitchFamily="18" charset="0"/>
                <a:cs typeface="Times New Roman" panose="02020603050405020304" pitchFamily="18" charset="0"/>
              </a:rPr>
              <a:t>Instant </a:t>
            </a:r>
            <a:r>
              <a:rPr lang="en-US" b="1" dirty="0">
                <a:latin typeface="Times New Roman" panose="02020603050405020304" pitchFamily="18" charset="0"/>
                <a:cs typeface="Times New Roman" panose="02020603050405020304" pitchFamily="18" charset="0"/>
              </a:rPr>
              <a:t>messaging: </a:t>
            </a:r>
            <a:r>
              <a:rPr lang="en-US" dirty="0">
                <a:latin typeface="Times New Roman" panose="02020603050405020304" pitchFamily="18" charset="0"/>
                <a:cs typeface="Times New Roman" panose="02020603050405020304" pitchFamily="18" charset="0"/>
              </a:rPr>
              <a:t>It enables to send and display a message on someone’s screen in </a:t>
            </a:r>
            <a:r>
              <a:rPr lang="en-US" dirty="0" smtClean="0">
                <a:latin typeface="Times New Roman" panose="02020603050405020304" pitchFamily="18" charset="0"/>
                <a:cs typeface="Times New Roman" panose="02020603050405020304" pitchFamily="18" charset="0"/>
              </a:rPr>
              <a:t>a matter </a:t>
            </a:r>
            <a:r>
              <a:rPr lang="en-US" dirty="0">
                <a:latin typeface="Times New Roman" panose="02020603050405020304" pitchFamily="18" charset="0"/>
                <a:cs typeface="Times New Roman" panose="02020603050405020304" pitchFamily="18" charset="0"/>
              </a:rPr>
              <a:t>of seconds. It means the staff who is working on a busy reference or help point </a:t>
            </a:r>
            <a:r>
              <a:rPr lang="en-US" dirty="0" smtClean="0">
                <a:latin typeface="Times New Roman" panose="02020603050405020304" pitchFamily="18" charset="0"/>
                <a:cs typeface="Times New Roman" panose="02020603050405020304" pitchFamily="18" charset="0"/>
              </a:rPr>
              <a:t>may message </a:t>
            </a:r>
            <a:r>
              <a:rPr lang="en-US" dirty="0">
                <a:latin typeface="Times New Roman" panose="02020603050405020304" pitchFamily="18" charset="0"/>
                <a:cs typeface="Times New Roman" panose="02020603050405020304" pitchFamily="18" charset="0"/>
              </a:rPr>
              <a:t>a colleague with a question and obtain response.</a:t>
            </a:r>
          </a:p>
          <a:p>
            <a:endParaRPr lang="en-IN" dirty="0"/>
          </a:p>
        </p:txBody>
      </p:sp>
      <p:sp>
        <p:nvSpPr>
          <p:cNvPr id="4" name="Title 1"/>
          <p:cNvSpPr>
            <a:spLocks noGrp="1"/>
          </p:cNvSpPr>
          <p:nvPr>
            <p:ph type="title"/>
          </p:nvPr>
        </p:nvSpPr>
        <p:spPr>
          <a:xfrm>
            <a:off x="2589212" y="995585"/>
            <a:ext cx="9275225" cy="680815"/>
          </a:xfrm>
        </p:spPr>
        <p:txBody>
          <a:bodyPr>
            <a:normAutofit/>
          </a:bodyPr>
          <a:lstStyle/>
          <a:p>
            <a:r>
              <a:rPr lang="en-US" sz="3200" b="1" dirty="0"/>
              <a:t>Use of Virtual Communication Tools in Library</a:t>
            </a:r>
            <a:endParaRPr lang="en-IN" sz="3200" dirty="0"/>
          </a:p>
        </p:txBody>
      </p:sp>
    </p:spTree>
    <p:extLst>
      <p:ext uri="{BB962C8B-B14F-4D97-AF65-F5344CB8AC3E}">
        <p14:creationId xmlns:p14="http://schemas.microsoft.com/office/powerpoint/2010/main" xmlns="" val="3164776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0715" y="743683"/>
            <a:ext cx="10515600" cy="6005513"/>
          </a:xfrm>
        </p:spPr>
        <p:txBody>
          <a:bodyPr>
            <a:normAutofit/>
          </a:bodyPr>
          <a:lstStyle/>
          <a:p>
            <a:pPr marL="0" indent="0">
              <a:buNone/>
            </a:pPr>
            <a:r>
              <a:rPr lang="en-US" b="1" dirty="0" err="1" smtClean="0"/>
              <a:t>Digtal</a:t>
            </a:r>
            <a:r>
              <a:rPr lang="en-US" b="1" dirty="0" smtClean="0"/>
              <a:t> initiatives taken by Government of India mainly for academic institutions</a:t>
            </a:r>
          </a:p>
          <a:p>
            <a:pPr marL="0" indent="0">
              <a:buNone/>
            </a:pPr>
            <a:endParaRPr lang="en-US" b="1" dirty="0" smtClean="0"/>
          </a:p>
          <a:p>
            <a:pPr marL="0" indent="0">
              <a:buNone/>
            </a:pPr>
            <a:r>
              <a:rPr lang="en-US" dirty="0" smtClean="0">
                <a:latin typeface="Times New Roman" panose="02020603050405020304" pitchFamily="18" charset="0"/>
                <a:cs typeface="Times New Roman" panose="02020603050405020304" pitchFamily="18" charset="0"/>
              </a:rPr>
              <a:t>National </a:t>
            </a:r>
            <a:r>
              <a:rPr lang="en-US" dirty="0">
                <a:latin typeface="Times New Roman" panose="02020603050405020304" pitchFamily="18" charset="0"/>
                <a:cs typeface="Times New Roman" panose="02020603050405020304" pitchFamily="18" charset="0"/>
              </a:rPr>
              <a:t>Mission on Education through ICT (NMEICT) is a major initiative of Ministry of Human Resource Development (MHRD) to infuse digital education solutions to improve the access to quality contents and also to improve the learning out comes. </a:t>
            </a: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of them are listed below: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SWAYAM </a:t>
            </a:r>
            <a:r>
              <a:rPr lang="en-US" dirty="0">
                <a:latin typeface="Times New Roman" panose="02020603050405020304" pitchFamily="18" charset="0"/>
                <a:cs typeface="Times New Roman" panose="02020603050405020304" pitchFamily="18" charset="0"/>
              </a:rPr>
              <a:t>(Study of Webs of Active Learning for Young Aspiring Minds): </a:t>
            </a:r>
            <a:r>
              <a:rPr lang="en-US" dirty="0" err="1">
                <a:latin typeface="Times New Roman" panose="02020603050405020304" pitchFamily="18" charset="0"/>
                <a:cs typeface="Times New Roman" panose="02020603050405020304" pitchFamily="18" charset="0"/>
              </a:rPr>
              <a:t>Swayam</a:t>
            </a:r>
            <a:r>
              <a:rPr lang="en-US" dirty="0">
                <a:latin typeface="Times New Roman" panose="02020603050405020304" pitchFamily="18" charset="0"/>
                <a:cs typeface="Times New Roman" panose="02020603050405020304" pitchFamily="18" charset="0"/>
              </a:rPr>
              <a:t> provides Massive Open Online Courses with 140 universities approved credit transfer feature. </a:t>
            </a:r>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the courses are interactive, prepared by the best teachers in the country and are available, free of cost to any learner.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courses hosted on SWAYAM are in 4 quadrants – (1) video lecture, (2) specially prepared reading material that can be downloaded/printed (3) self-assessment tests through tests and quizzes and (4) an online discussion forum for clearing the doubts. </a:t>
            </a:r>
            <a:r>
              <a:rPr lang="en-US" dirty="0" smtClean="0">
                <a:latin typeface="Times New Roman" panose="02020603050405020304" pitchFamily="18" charset="0"/>
                <a:cs typeface="Times New Roman" panose="02020603050405020304" pitchFamily="18" charset="0"/>
              </a:rPr>
              <a:t>https</a:t>
            </a:r>
            <a:r>
              <a:rPr lang="en-US" dirty="0">
                <a:latin typeface="Times New Roman" panose="02020603050405020304" pitchFamily="18" charset="0"/>
                <a:cs typeface="Times New Roman" panose="02020603050405020304" pitchFamily="18" charset="0"/>
              </a:rPr>
              <a:t>://swayam.gov.in/</a:t>
            </a:r>
          </a:p>
          <a:p>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N-LIST: </a:t>
            </a:r>
            <a:r>
              <a:rPr lang="en-US" dirty="0">
                <a:latin typeface="Times New Roman" panose="02020603050405020304" pitchFamily="18" charset="0"/>
                <a:cs typeface="Times New Roman" panose="02020603050405020304" pitchFamily="18" charset="0"/>
              </a:rPr>
              <a:t>The Project entitled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National Library and Information Services Infrastructure for Scholarly </a:t>
            </a:r>
            <a:r>
              <a:rPr lang="en-US" dirty="0" smtClean="0">
                <a:latin typeface="Times New Roman" panose="02020603050405020304" pitchFamily="18" charset="0"/>
                <a:cs typeface="Times New Roman" panose="02020603050405020304" pitchFamily="18" charset="0"/>
              </a:rPr>
              <a:t>Content provides </a:t>
            </a:r>
            <a:r>
              <a:rPr lang="en-US" dirty="0">
                <a:latin typeface="Times New Roman" panose="02020603050405020304" pitchFamily="18" charset="0"/>
                <a:cs typeface="Times New Roman" panose="02020603050405020304" pitchFamily="18" charset="0"/>
              </a:rPr>
              <a:t>access to e-resources to students, researchers and faculty from colleges and other beneficiary institutions </a:t>
            </a:r>
            <a:r>
              <a:rPr lang="en-US" dirty="0" smtClean="0">
                <a:latin typeface="Times New Roman" panose="02020603050405020304" pitchFamily="18" charset="0"/>
                <a:cs typeface="Times New Roman" panose="02020603050405020304" pitchFamily="18" charset="0"/>
              </a:rPr>
              <a:t>INFLIBNET </a:t>
            </a:r>
            <a:r>
              <a:rPr lang="en-US" dirty="0">
                <a:latin typeface="Times New Roman" panose="02020603050405020304" pitchFamily="18" charset="0"/>
                <a:cs typeface="Times New Roman" panose="02020603050405020304" pitchFamily="18" charset="0"/>
              </a:rPr>
              <a:t>Centre. </a:t>
            </a:r>
            <a:r>
              <a:rPr lang="en-US" dirty="0" smtClean="0">
                <a:latin typeface="Times New Roman" panose="02020603050405020304" pitchFamily="18" charset="0"/>
                <a:cs typeface="Times New Roman" panose="02020603050405020304" pitchFamily="18" charset="0"/>
              </a:rPr>
              <a:t>https</a:t>
            </a:r>
            <a:r>
              <a:rPr lang="en-US" dirty="0">
                <a:latin typeface="Times New Roman" panose="02020603050405020304" pitchFamily="18" charset="0"/>
                <a:cs typeface="Times New Roman" panose="02020603050405020304" pitchFamily="18" charset="0"/>
              </a:rPr>
              <a:t>://nlist.inflibnet.ac.in/</a:t>
            </a:r>
          </a:p>
          <a:p>
            <a:r>
              <a:rPr lang="en-IN" b="1" dirty="0" smtClean="0">
                <a:latin typeface="Times New Roman" panose="02020603050405020304" pitchFamily="18" charset="0"/>
                <a:cs typeface="Times New Roman" panose="02020603050405020304" pitchFamily="18" charset="0"/>
              </a:rPr>
              <a:t>SWAYAMPRABHA</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Swayamprabha</a:t>
            </a:r>
            <a:r>
              <a:rPr lang="en-IN" dirty="0">
                <a:latin typeface="Times New Roman" panose="02020603050405020304" pitchFamily="18" charset="0"/>
                <a:cs typeface="Times New Roman" panose="02020603050405020304" pitchFamily="18" charset="0"/>
              </a:rPr>
              <a:t> provides high quality educational programs 24*7 through 34 DTH channels. Around 56,000 total videos have been telecasted covering school &amp; higher education. </a:t>
            </a:r>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contents are provided by NPTEL ,IITs, UGC, CEC,IGNOU, NCERT and NIOS. The INFLIBNET centre maintains the web portal. https://www.swayamprabha.gov.in/</a:t>
            </a:r>
          </a:p>
          <a:p>
            <a:pPr marL="0" indent="0">
              <a:buNone/>
            </a:pPr>
            <a:endParaRPr lang="en-IN" dirty="0"/>
          </a:p>
        </p:txBody>
      </p:sp>
    </p:spTree>
    <p:extLst>
      <p:ext uri="{BB962C8B-B14F-4D97-AF65-F5344CB8AC3E}">
        <p14:creationId xmlns:p14="http://schemas.microsoft.com/office/powerpoint/2010/main" xmlns="" val="184740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4950" y="666750"/>
            <a:ext cx="10515600" cy="6191250"/>
          </a:xfrm>
        </p:spPr>
        <p:txBody>
          <a:bodyPr>
            <a:normAutofit/>
          </a:bodyPr>
          <a:lstStyle/>
          <a:p>
            <a:pPr marL="0" indent="0">
              <a:buNone/>
            </a:pPr>
            <a:r>
              <a:rPr lang="en-US" sz="2100" b="1" dirty="0" err="1"/>
              <a:t>Digtal</a:t>
            </a:r>
            <a:r>
              <a:rPr lang="en-US" sz="2100" b="1" dirty="0"/>
              <a:t> initiatives taken by Government of India mainly for academic institutions</a:t>
            </a:r>
          </a:p>
          <a:p>
            <a:endParaRPr lang="en-US" b="1" dirty="0" smtClean="0"/>
          </a:p>
          <a:p>
            <a:r>
              <a:rPr lang="en-US" b="1" dirty="0" smtClean="0">
                <a:latin typeface="Times New Roman" panose="02020603050405020304" pitchFamily="18" charset="0"/>
                <a:cs typeface="Times New Roman" panose="02020603050405020304" pitchFamily="18" charset="0"/>
              </a:rPr>
              <a:t>SHODHGANGA: It is </a:t>
            </a:r>
            <a:r>
              <a:rPr lang="en-US" dirty="0" smtClean="0">
                <a:latin typeface="Times New Roman" panose="02020603050405020304" pitchFamily="18" charset="0"/>
                <a:cs typeface="Times New Roman" panose="02020603050405020304" pitchFamily="18" charset="0"/>
              </a:rPr>
              <a:t>a reservoir of Indian theses by INFLIBNET </a:t>
            </a:r>
            <a:r>
              <a:rPr lang="en-US" dirty="0" err="1" smtClean="0">
                <a:latin typeface="Times New Roman" panose="02020603050405020304" pitchFamily="18" charset="0"/>
                <a:cs typeface="Times New Roman" panose="02020603050405020304" pitchFamily="18" charset="0"/>
              </a:rPr>
              <a:t>Centre,provides</a:t>
            </a:r>
            <a:r>
              <a:rPr lang="en-US" dirty="0" smtClean="0">
                <a:latin typeface="Times New Roman" panose="02020603050405020304" pitchFamily="18" charset="0"/>
                <a:cs typeface="Times New Roman" panose="02020603050405020304" pitchFamily="18" charset="0"/>
              </a:rPr>
              <a:t> a platform for research students to deposit their Ph.D. theses and make it available to the entire scholarly community. https://shodhganga.inflibnet.ac.in/</a:t>
            </a:r>
          </a:p>
          <a:p>
            <a:r>
              <a:rPr lang="en-US" b="1" dirty="0" smtClean="0">
                <a:latin typeface="Times New Roman" panose="02020603050405020304" pitchFamily="18" charset="0"/>
                <a:cs typeface="Times New Roman" panose="02020603050405020304" pitchFamily="18" charset="0"/>
              </a:rPr>
              <a:t>NATIONAL DIGITAL </a:t>
            </a:r>
            <a:r>
              <a:rPr lang="en-US" b="1" dirty="0" err="1" smtClean="0">
                <a:latin typeface="Times New Roman" panose="02020603050405020304" pitchFamily="18" charset="0"/>
                <a:cs typeface="Times New Roman" panose="02020603050405020304" pitchFamily="18" charset="0"/>
              </a:rPr>
              <a:t>LIBRARY</a:t>
            </a:r>
            <a:r>
              <a:rPr lang="en-US" dirty="0" err="1" smtClean="0">
                <a:latin typeface="Times New Roman" panose="02020603050405020304" pitchFamily="18" charset="0"/>
                <a:cs typeface="Times New Roman" panose="02020603050405020304" pitchFamily="18" charset="0"/>
              </a:rPr>
              <a:t>:National</a:t>
            </a:r>
            <a:r>
              <a:rPr lang="en-US" dirty="0" smtClean="0">
                <a:latin typeface="Times New Roman" panose="02020603050405020304" pitchFamily="18" charset="0"/>
                <a:cs typeface="Times New Roman" panose="02020603050405020304" pitchFamily="18" charset="0"/>
              </a:rPr>
              <a:t> Digital Library is a repository of e-content on multiple disciplines from primary to PG levels. It has 4.3 crores content (Text / Audio / Video / Simulation /Graphics), harvested from 250 sources; in 300+ languages. https://ndl.iitkgp.ac.in/</a:t>
            </a:r>
          </a:p>
          <a:p>
            <a:r>
              <a:rPr lang="en-US" b="1" dirty="0" smtClean="0">
                <a:latin typeface="Times New Roman" panose="02020603050405020304" pitchFamily="18" charset="0"/>
                <a:cs typeface="Times New Roman" panose="02020603050405020304" pitchFamily="18" charset="0"/>
              </a:rPr>
              <a:t>E-SHODH SINDHU (</a:t>
            </a:r>
            <a:r>
              <a:rPr lang="en-US" b="1" dirty="0" err="1" smtClean="0">
                <a:latin typeface="Times New Roman" panose="02020603050405020304" pitchFamily="18" charset="0"/>
                <a:cs typeface="Times New Roman" panose="02020603050405020304" pitchFamily="18" charset="0"/>
              </a:rPr>
              <a:t>eSS</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Ministry of Education has formed e-</a:t>
            </a:r>
            <a:r>
              <a:rPr lang="en-US" dirty="0" err="1" smtClean="0">
                <a:latin typeface="Times New Roman" panose="02020603050405020304" pitchFamily="18" charset="0"/>
                <a:cs typeface="Times New Roman" panose="02020603050405020304" pitchFamily="18" charset="0"/>
              </a:rPr>
              <a:t>ShodhSindhu</a:t>
            </a:r>
            <a:r>
              <a:rPr lang="en-US" dirty="0" smtClean="0">
                <a:latin typeface="Times New Roman" panose="02020603050405020304" pitchFamily="18" charset="0"/>
                <a:cs typeface="Times New Roman" panose="02020603050405020304" pitchFamily="18" charset="0"/>
              </a:rPr>
              <a:t> merging three consortia initiatives, namely UGC-INFONET Digital Library Consortium, N-LIST and INDEST-AICTE Consortium. The e-</a:t>
            </a:r>
            <a:r>
              <a:rPr lang="en-US" dirty="0" err="1" smtClean="0">
                <a:latin typeface="Times New Roman" panose="02020603050405020304" pitchFamily="18" charset="0"/>
                <a:cs typeface="Times New Roman" panose="02020603050405020304" pitchFamily="18" charset="0"/>
              </a:rPr>
              <a:t>ShodhSindhu</a:t>
            </a:r>
            <a:r>
              <a:rPr lang="en-US" dirty="0" smtClean="0">
                <a:latin typeface="Times New Roman" panose="02020603050405020304" pitchFamily="18" charset="0"/>
                <a:cs typeface="Times New Roman" panose="02020603050405020304" pitchFamily="18" charset="0"/>
              </a:rPr>
              <a:t> will provide current as well as archival access to more than 10,000 core and peer-reviewed journals and a number of bibliographic, citation and factual databases in different disciplines from a large number of publishers and aggregators to its member institutions including centrally-funded technical institutions, universities and colleges https://ess.inflibnet.ac.in/. </a:t>
            </a:r>
          </a:p>
          <a:p>
            <a:r>
              <a:rPr lang="en-US" b="1" dirty="0" smtClean="0">
                <a:latin typeface="Times New Roman" panose="02020603050405020304" pitchFamily="18" charset="0"/>
                <a:cs typeface="Times New Roman" panose="02020603050405020304" pitchFamily="18" charset="0"/>
              </a:rPr>
              <a:t>VIRTUAL LAB: </a:t>
            </a:r>
            <a:r>
              <a:rPr lang="en-US" dirty="0" smtClean="0">
                <a:latin typeface="Times New Roman" panose="02020603050405020304" pitchFamily="18" charset="0"/>
                <a:cs typeface="Times New Roman" panose="02020603050405020304" pitchFamily="18" charset="0"/>
              </a:rPr>
              <a:t>Virtual Labs project is an initiative of MHRD, Government of India, </a:t>
            </a:r>
            <a:r>
              <a:rPr lang="en-US" dirty="0">
                <a:latin typeface="Times New Roman" panose="02020603050405020304" pitchFamily="18" charset="0"/>
                <a:cs typeface="Times New Roman" panose="02020603050405020304" pitchFamily="18" charset="0"/>
              </a:rPr>
              <a:t>a consortium activity of twelve participating institutes and IIT Delhi is coordinating institute which </a:t>
            </a:r>
            <a:r>
              <a:rPr lang="en-US" dirty="0" smtClean="0">
                <a:latin typeface="Times New Roman" panose="02020603050405020304" pitchFamily="18" charset="0"/>
                <a:cs typeface="Times New Roman" panose="02020603050405020304" pitchFamily="18" charset="0"/>
              </a:rPr>
              <a:t>has developed Web-enabled curriculum based experiments designed for remote – operation. Its 275 labs with 2200+ experiments made 18+ Lakhs students benefitted. This project is. It is a paradigm shift in ICT-based education. https://www.vlab.co.in/ </a:t>
            </a:r>
          </a:p>
          <a:p>
            <a:pPr marL="0" indent="0">
              <a:buNone/>
            </a:pPr>
            <a:endParaRPr lang="en-IN" dirty="0"/>
          </a:p>
        </p:txBody>
      </p:sp>
    </p:spTree>
    <p:extLst>
      <p:ext uri="{BB962C8B-B14F-4D97-AF65-F5344CB8AC3E}">
        <p14:creationId xmlns:p14="http://schemas.microsoft.com/office/powerpoint/2010/main" xmlns="" val="97366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791308"/>
            <a:ext cx="9929446" cy="6264153"/>
          </a:xfrm>
        </p:spPr>
        <p:txBody>
          <a:bodyPr>
            <a:normAutofit/>
          </a:bodyPr>
          <a:lstStyle/>
          <a:p>
            <a:pPr marL="0" indent="0">
              <a:buNone/>
            </a:pPr>
            <a:r>
              <a:rPr lang="en-US" sz="2000" b="1" dirty="0" err="1">
                <a:latin typeface="Times New Roman" panose="02020603050405020304" pitchFamily="18" charset="0"/>
                <a:cs typeface="Times New Roman" panose="02020603050405020304" pitchFamily="18" charset="0"/>
              </a:rPr>
              <a:t>Digtal</a:t>
            </a:r>
            <a:r>
              <a:rPr lang="en-US" sz="2000" b="1" dirty="0">
                <a:latin typeface="Times New Roman" panose="02020603050405020304" pitchFamily="18" charset="0"/>
                <a:cs typeface="Times New Roman" panose="02020603050405020304" pitchFamily="18" charset="0"/>
              </a:rPr>
              <a:t> initiatives taken by Government of India mainly for academic </a:t>
            </a:r>
            <a:r>
              <a:rPr lang="en-US" sz="2000" b="1" dirty="0" smtClean="0">
                <a:latin typeface="Times New Roman" panose="02020603050405020304" pitchFamily="18" charset="0"/>
                <a:cs typeface="Times New Roman" panose="02020603050405020304" pitchFamily="18" charset="0"/>
              </a:rPr>
              <a:t>institutions</a:t>
            </a:r>
          </a:p>
          <a:p>
            <a:pPr marL="0" indent="0">
              <a:buNone/>
            </a:pPr>
            <a:endParaRPr lang="en-US" sz="2000"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E-PG PATASHALA: </a:t>
            </a:r>
            <a:r>
              <a:rPr lang="en-US" dirty="0" smtClean="0">
                <a:latin typeface="Times New Roman" panose="02020603050405020304" pitchFamily="18" charset="0"/>
                <a:cs typeface="Times New Roman" panose="02020603050405020304" pitchFamily="18" charset="0"/>
              </a:rPr>
              <a:t>E-PG </a:t>
            </a:r>
            <a:r>
              <a:rPr lang="en-US" dirty="0" err="1" smtClean="0">
                <a:latin typeface="Times New Roman" panose="02020603050405020304" pitchFamily="18" charset="0"/>
                <a:cs typeface="Times New Roman" panose="02020603050405020304" pitchFamily="18" charset="0"/>
              </a:rPr>
              <a:t>Patashala</a:t>
            </a:r>
            <a:r>
              <a:rPr lang="en-US" dirty="0" smtClean="0">
                <a:latin typeface="Times New Roman" panose="02020603050405020304" pitchFamily="18" charset="0"/>
                <a:cs typeface="Times New Roman" panose="02020603050405020304" pitchFamily="18" charset="0"/>
              </a:rPr>
              <a:t> is a gateway for e-books up to PG which provides High quality, curriculum based, and interactive content in different subjects across all disciplines</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https://epgp.inflibnet.ac.in/  </a:t>
            </a:r>
          </a:p>
          <a:p>
            <a:r>
              <a:rPr lang="en-US" b="1" dirty="0" smtClean="0">
                <a:latin typeface="Times New Roman" panose="02020603050405020304" pitchFamily="18" charset="0"/>
                <a:cs typeface="Times New Roman" panose="02020603050405020304" pitchFamily="18" charset="0"/>
              </a:rPr>
              <a:t>DIKSHA </a:t>
            </a:r>
            <a:r>
              <a:rPr lang="en-US" dirty="0" smtClean="0">
                <a:latin typeface="Times New Roman" panose="02020603050405020304" pitchFamily="18" charset="0"/>
                <a:cs typeface="Times New Roman" panose="02020603050405020304" pitchFamily="18" charset="0"/>
              </a:rPr>
              <a:t>(Digital Infrastructure for Knowledge Sharing) is a national platform </a:t>
            </a:r>
            <a:r>
              <a:rPr lang="en-US" dirty="0">
                <a:latin typeface="Times New Roman" panose="02020603050405020304" pitchFamily="18" charset="0"/>
                <a:cs typeface="Times New Roman" panose="02020603050405020304" pitchFamily="18" charset="0"/>
              </a:rPr>
              <a:t>currently supports 36 Indian languages for </a:t>
            </a:r>
            <a:r>
              <a:rPr lang="en-US" dirty="0" smtClean="0">
                <a:latin typeface="Times New Roman" panose="02020603050405020304" pitchFamily="18" charset="0"/>
                <a:cs typeface="Times New Roman" panose="02020603050405020304" pitchFamily="18" charset="0"/>
              </a:rPr>
              <a:t>school education Teachers &amp; all other learner, an initiative of National Council for Educational Research and Training (NCERT). https://diksha.gov.in/</a:t>
            </a:r>
          </a:p>
          <a:p>
            <a:r>
              <a:rPr lang="en-US" b="1" dirty="0" smtClean="0">
                <a:latin typeface="Times New Roman" panose="02020603050405020304" pitchFamily="18" charset="0"/>
                <a:cs typeface="Times New Roman" panose="02020603050405020304" pitchFamily="18" charset="0"/>
              </a:rPr>
              <a:t>E ACHARYA: </a:t>
            </a:r>
            <a:r>
              <a:rPr lang="en-US" dirty="0" smtClean="0">
                <a:latin typeface="Times New Roman" panose="02020603050405020304" pitchFamily="18" charset="0"/>
                <a:cs typeface="Times New Roman" panose="02020603050405020304" pitchFamily="18" charset="0"/>
              </a:rPr>
              <a:t>e-Acharya is an integrated e-content portal developed under National Mission for Education through ICT (NME-ICT),provides facility to search and browse the learners all learning materials includes audio, video, textual materials, etc. through a single interface. https://eacharya.inflibnet.ac.in/vidya-mitra/</a:t>
            </a:r>
          </a:p>
          <a:p>
            <a:r>
              <a:rPr lang="en-US" b="1" dirty="0" smtClean="0">
                <a:latin typeface="Times New Roman" panose="02020603050405020304" pitchFamily="18" charset="0"/>
                <a:cs typeface="Times New Roman" panose="02020603050405020304" pitchFamily="18" charset="0"/>
              </a:rPr>
              <a:t>E-KALPA: Creating Digital-learning Environment for Design </a:t>
            </a:r>
            <a:r>
              <a:rPr lang="en-US" dirty="0" smtClean="0">
                <a:latin typeface="Times New Roman" panose="02020603050405020304" pitchFamily="18" charset="0"/>
                <a:cs typeface="Times New Roman" panose="02020603050405020304" pitchFamily="18" charset="0"/>
              </a:rPr>
              <a:t>also called e-</a:t>
            </a:r>
            <a:r>
              <a:rPr lang="en-US" dirty="0" err="1" smtClean="0">
                <a:latin typeface="Times New Roman" panose="02020603050405020304" pitchFamily="18" charset="0"/>
                <a:cs typeface="Times New Roman" panose="02020603050405020304" pitchFamily="18" charset="0"/>
              </a:rPr>
              <a:t>Kalpa</a:t>
            </a:r>
            <a:r>
              <a:rPr lang="en-US" dirty="0" smtClean="0">
                <a:latin typeface="Times New Roman" panose="02020603050405020304" pitchFamily="18" charset="0"/>
                <a:cs typeface="Times New Roman" panose="02020603050405020304" pitchFamily="18" charset="0"/>
              </a:rPr>
              <a:t> is an initiative of the Ministry of Human Resources, Government of India as part of the National Mission in Education through Information and Communication Technology (NMEICT). https://www.dsource.in/</a:t>
            </a:r>
          </a:p>
        </p:txBody>
      </p:sp>
    </p:spTree>
    <p:extLst>
      <p:ext uri="{BB962C8B-B14F-4D97-AF65-F5344CB8AC3E}">
        <p14:creationId xmlns:p14="http://schemas.microsoft.com/office/powerpoint/2010/main" xmlns="" val="1981764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9687" y="676864"/>
            <a:ext cx="8911687" cy="852998"/>
          </a:xfrm>
        </p:spPr>
        <p:txBody>
          <a:bodyPr>
            <a:normAutofit/>
          </a:bodyPr>
          <a:lstStyle/>
          <a:p>
            <a:pPr marL="0" indent="0"/>
            <a:r>
              <a:rPr lang="en-US" sz="2000" b="1" dirty="0" err="1">
                <a:latin typeface="Times New Roman" panose="02020603050405020304" pitchFamily="18" charset="0"/>
                <a:cs typeface="Times New Roman" panose="02020603050405020304" pitchFamily="18" charset="0"/>
              </a:rPr>
              <a:t>Digtal</a:t>
            </a:r>
            <a:r>
              <a:rPr lang="en-US" sz="2000" b="1" dirty="0">
                <a:latin typeface="Times New Roman" panose="02020603050405020304" pitchFamily="18" charset="0"/>
                <a:cs typeface="Times New Roman" panose="02020603050405020304" pitchFamily="18" charset="0"/>
              </a:rPr>
              <a:t> initiatives taken by Government of India mainly for academic institutions</a:t>
            </a:r>
          </a:p>
        </p:txBody>
      </p:sp>
      <p:sp>
        <p:nvSpPr>
          <p:cNvPr id="3" name="Content Placeholder 2"/>
          <p:cNvSpPr>
            <a:spLocks noGrp="1"/>
          </p:cNvSpPr>
          <p:nvPr>
            <p:ph idx="1"/>
          </p:nvPr>
        </p:nvSpPr>
        <p:spPr>
          <a:xfrm>
            <a:off x="2175974" y="1825869"/>
            <a:ext cx="8915400" cy="4891454"/>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VIDWAN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Vidwan</a:t>
            </a:r>
            <a:r>
              <a:rPr lang="en-US" dirty="0">
                <a:latin typeface="Times New Roman" panose="02020603050405020304" pitchFamily="18" charset="0"/>
                <a:cs typeface="Times New Roman" panose="02020603050405020304" pitchFamily="18" charset="0"/>
              </a:rPr>
              <a:t> is an Expert Database and National Research Network which has profiles of scientists / researchers and other faculty members working at leading academic institution. https://vidwan.inflibnet.ac.in</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SPOKEN </a:t>
            </a:r>
            <a:r>
              <a:rPr lang="en-US" b="1" dirty="0">
                <a:latin typeface="Times New Roman" panose="02020603050405020304" pitchFamily="18" charset="0"/>
                <a:cs typeface="Times New Roman" panose="02020603050405020304" pitchFamily="18" charset="0"/>
              </a:rPr>
              <a:t>TUTORIAL: </a:t>
            </a:r>
            <a:r>
              <a:rPr lang="en-US" dirty="0">
                <a:latin typeface="Times New Roman" panose="02020603050405020304" pitchFamily="18" charset="0"/>
                <a:cs typeface="Times New Roman" panose="02020603050405020304" pitchFamily="18" charset="0"/>
              </a:rPr>
              <a:t>Spoken Tutorial is a Tutorial which provides self-training in IT fields. This project helps everyone learn various Free and Open Source Software all by oneself. The self paced, multilingual courses ensure that anybody with a computer and a desire for learning can learn from any place, at any time and in a language of their choice. This project is being implemented by IIT Bombay. https://spoken-tutorial.org</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SAKSHAT</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Sakshat</a:t>
            </a:r>
            <a:r>
              <a:rPr lang="en-US" dirty="0">
                <a:latin typeface="Times New Roman" panose="02020603050405020304" pitchFamily="18" charset="0"/>
                <a:cs typeface="Times New Roman" panose="02020603050405020304" pitchFamily="18" charset="0"/>
              </a:rPr>
              <a:t> is one Stop Education Portal for addressing all the education and learning related needs of students, scholars, teachers and lifelong The portal provides the latest news, press releases, achievements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 related to Ministry of HRD. </a:t>
            </a:r>
            <a:r>
              <a:rPr lang="en-US" dirty="0" smtClean="0">
                <a:latin typeface="Times New Roman" panose="02020603050405020304" pitchFamily="18" charset="0"/>
                <a:cs typeface="Times New Roman" panose="02020603050405020304" pitchFamily="18" charset="0"/>
              </a:rPr>
              <a:t>www.sakshat.ac.in</a:t>
            </a:r>
          </a:p>
          <a:p>
            <a:pPr marL="0" indent="0">
              <a:buNone/>
            </a:pP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NPTEL</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Largest online repository in the world of courses in engineering, basic sciences and selected humanities and social sciences subjects. YouTube channel for NPTEL – most subscribed educational channel, 1 billion views and 42+ lakhs subscribers. More than 56000 hours of video content. Most accessed library of peer-reviewed educational content in the world 52000+ hours of transcribed content; 51000+ hours of subtitled videos. https://nptel.ac.in/</a:t>
            </a:r>
          </a:p>
          <a:p>
            <a:pPr marL="0" indent="0">
              <a:buNone/>
            </a:pPr>
            <a:endParaRPr lang="en-IN" dirty="0"/>
          </a:p>
          <a:p>
            <a:endParaRPr lang="en-IN" dirty="0"/>
          </a:p>
        </p:txBody>
      </p:sp>
    </p:spTree>
    <p:extLst>
      <p:ext uri="{BB962C8B-B14F-4D97-AF65-F5344CB8AC3E}">
        <p14:creationId xmlns:p14="http://schemas.microsoft.com/office/powerpoint/2010/main" xmlns="" val="178018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9742" y="571358"/>
            <a:ext cx="8911687" cy="721112"/>
          </a:xfrm>
        </p:spPr>
        <p:txBody>
          <a:bodyPr>
            <a:normAutofit fontScale="90000"/>
          </a:bodyPr>
          <a:lstStyle/>
          <a:p>
            <a:r>
              <a:rPr lang="en-US" b="1" dirty="0" smtClean="0"/>
              <a:t>BENEFITS OF ICT IN LIBRARIES</a:t>
            </a:r>
            <a:br>
              <a:rPr lang="en-US" b="1" dirty="0" smtClean="0"/>
            </a:br>
            <a:endParaRPr lang="en-IN" dirty="0"/>
          </a:p>
        </p:txBody>
      </p:sp>
      <p:sp>
        <p:nvSpPr>
          <p:cNvPr id="3" name="Content Placeholder 2"/>
          <p:cNvSpPr>
            <a:spLocks noGrp="1"/>
          </p:cNvSpPr>
          <p:nvPr>
            <p:ph idx="1"/>
          </p:nvPr>
        </p:nvSpPr>
        <p:spPr>
          <a:xfrm>
            <a:off x="2659551" y="1292470"/>
            <a:ext cx="8915400" cy="5565530"/>
          </a:xfrm>
        </p:spPr>
        <p:txBody>
          <a:bodyPr>
            <a:normAutofit fontScale="92500" lnSpcReduction="10000"/>
          </a:bodyPr>
          <a:lstStyle/>
          <a:p>
            <a:pPr marL="0" indent="0">
              <a:buNone/>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and communication technology (ICT) has revolutionized the way libraries provide services. Here is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benefits of ICT in providing </a:t>
            </a:r>
            <a:r>
              <a:rPr lang="en-US" dirty="0" smtClean="0">
                <a:latin typeface="Times New Roman" panose="02020603050405020304" pitchFamily="18" charset="0"/>
                <a:cs typeface="Times New Roman" panose="02020603050405020304" pitchFamily="18" charset="0"/>
              </a:rPr>
              <a:t>increased </a:t>
            </a:r>
            <a:r>
              <a:rPr lang="en-US" dirty="0">
                <a:latin typeface="Times New Roman" panose="02020603050405020304" pitchFamily="18" charset="0"/>
                <a:cs typeface="Times New Roman" panose="02020603050405020304" pitchFamily="18" charset="0"/>
              </a:rPr>
              <a:t>accessibility to information, improved </a:t>
            </a:r>
            <a:r>
              <a:rPr lang="en-US" dirty="0" smtClean="0">
                <a:latin typeface="Times New Roman" panose="02020603050405020304" pitchFamily="18" charset="0"/>
                <a:cs typeface="Times New Roman" panose="02020603050405020304" pitchFamily="18" charset="0"/>
              </a:rPr>
              <a:t>search ability, </a:t>
            </a:r>
            <a:r>
              <a:rPr lang="en-US" dirty="0">
                <a:latin typeface="Times New Roman" panose="02020603050405020304" pitchFamily="18" charset="0"/>
                <a:cs typeface="Times New Roman" panose="02020603050405020304" pitchFamily="18" charset="0"/>
              </a:rPr>
              <a:t>and enhanced user experience</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Easy </a:t>
            </a:r>
            <a:r>
              <a:rPr lang="en-US" b="1" dirty="0">
                <a:latin typeface="Times New Roman" panose="02020603050405020304" pitchFamily="18" charset="0"/>
                <a:cs typeface="Times New Roman" panose="02020603050405020304" pitchFamily="18" charset="0"/>
              </a:rPr>
              <a:t>access to information resources: </a:t>
            </a:r>
            <a:r>
              <a:rPr lang="en-US" dirty="0">
                <a:latin typeface="Times New Roman" panose="02020603050405020304" pitchFamily="18" charset="0"/>
                <a:cs typeface="Times New Roman" panose="02020603050405020304" pitchFamily="18" charset="0"/>
              </a:rPr>
              <a:t>ICT makes it possible for libraries to offer digital access to information resources, such as e-books, online journals, and databases that users can access from anywhere at any time.</a:t>
            </a:r>
          </a:p>
          <a:p>
            <a:r>
              <a:rPr lang="en-US" b="1" dirty="0" smtClean="0">
                <a:latin typeface="Times New Roman" panose="02020603050405020304" pitchFamily="18" charset="0"/>
                <a:cs typeface="Times New Roman" panose="02020603050405020304" pitchFamily="18" charset="0"/>
              </a:rPr>
              <a:t>Personalized </a:t>
            </a:r>
            <a:r>
              <a:rPr lang="en-US" b="1" dirty="0">
                <a:latin typeface="Times New Roman" panose="02020603050405020304" pitchFamily="18" charset="0"/>
                <a:cs typeface="Times New Roman" panose="02020603050405020304" pitchFamily="18" charset="0"/>
              </a:rPr>
              <a:t>services: </a:t>
            </a:r>
            <a:r>
              <a:rPr lang="en-US" dirty="0">
                <a:latin typeface="Times New Roman" panose="02020603050405020304" pitchFamily="18" charset="0"/>
                <a:cs typeface="Times New Roman" panose="02020603050405020304" pitchFamily="18" charset="0"/>
              </a:rPr>
              <a:t>ICT enables libraries to offer personalized services to users, such as customized recommendations based on user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email notifications of new resources, and personalized research assistance.</a:t>
            </a:r>
          </a:p>
          <a:p>
            <a:r>
              <a:rPr lang="en-US" b="1" dirty="0" smtClean="0">
                <a:latin typeface="Times New Roman" panose="02020603050405020304" pitchFamily="18" charset="0"/>
                <a:cs typeface="Times New Roman" panose="02020603050405020304" pitchFamily="18" charset="0"/>
              </a:rPr>
              <a:t>Enhanced </a:t>
            </a:r>
            <a:r>
              <a:rPr lang="en-US" b="1" dirty="0">
                <a:latin typeface="Times New Roman" panose="02020603050405020304" pitchFamily="18" charset="0"/>
                <a:cs typeface="Times New Roman" panose="02020603050405020304" pitchFamily="18" charset="0"/>
              </a:rPr>
              <a:t>collaboration: </a:t>
            </a:r>
            <a:r>
              <a:rPr lang="en-US" dirty="0">
                <a:latin typeface="Times New Roman" panose="02020603050405020304" pitchFamily="18" charset="0"/>
                <a:cs typeface="Times New Roman" panose="02020603050405020304" pitchFamily="18" charset="0"/>
              </a:rPr>
              <a:t>ICT facilitates effective collaboration between librarians, their peers, and other organizations. This can include sharing resources, participating in online communities, and holding virtual meetings.</a:t>
            </a:r>
          </a:p>
          <a:p>
            <a:r>
              <a:rPr lang="en-US" b="1" dirty="0" smtClean="0">
                <a:latin typeface="Times New Roman" panose="02020603050405020304" pitchFamily="18" charset="0"/>
                <a:cs typeface="Times New Roman" panose="02020603050405020304" pitchFamily="18" charset="0"/>
              </a:rPr>
              <a:t>Improved </a:t>
            </a:r>
            <a:r>
              <a:rPr lang="en-US" b="1" dirty="0">
                <a:latin typeface="Times New Roman" panose="02020603050405020304" pitchFamily="18" charset="0"/>
                <a:cs typeface="Times New Roman" panose="02020603050405020304" pitchFamily="18" charset="0"/>
              </a:rPr>
              <a:t>user engagement: </a:t>
            </a:r>
            <a:r>
              <a:rPr lang="en-US" dirty="0">
                <a:latin typeface="Times New Roman" panose="02020603050405020304" pitchFamily="18" charset="0"/>
                <a:cs typeface="Times New Roman" panose="02020603050405020304" pitchFamily="18" charset="0"/>
              </a:rPr>
              <a:t>ICT can create engaging and interactive learning experiences for users, such as gamification, virtual reality, and other digital tools that make learning fun and interactive.</a:t>
            </a:r>
          </a:p>
          <a:p>
            <a:r>
              <a:rPr lang="en-US" b="1" dirty="0" smtClean="0">
                <a:latin typeface="Times New Roman" panose="02020603050405020304" pitchFamily="18" charset="0"/>
                <a:cs typeface="Times New Roman" panose="02020603050405020304" pitchFamily="18" charset="0"/>
              </a:rPr>
              <a:t>Improved </a:t>
            </a:r>
            <a:r>
              <a:rPr lang="en-US" b="1" dirty="0">
                <a:latin typeface="Times New Roman" panose="02020603050405020304" pitchFamily="18" charset="0"/>
                <a:cs typeface="Times New Roman" panose="02020603050405020304" pitchFamily="18" charset="0"/>
              </a:rPr>
              <a:t>library management: </a:t>
            </a:r>
            <a:r>
              <a:rPr lang="en-US" dirty="0">
                <a:latin typeface="Times New Roman" panose="02020603050405020304" pitchFamily="18" charset="0"/>
                <a:cs typeface="Times New Roman" panose="02020603050405020304" pitchFamily="18" charset="0"/>
              </a:rPr>
              <a:t>ICT can streamline library operations, making it easier for librarians to manage their collections, track usage, and provide data-driven </a:t>
            </a:r>
            <a:r>
              <a:rPr lang="en-US" dirty="0" smtClean="0">
                <a:latin typeface="Times New Roman" panose="02020603050405020304" pitchFamily="18" charset="0"/>
                <a:cs typeface="Times New Roman" panose="02020603050405020304" pitchFamily="18" charset="0"/>
              </a:rPr>
              <a:t>insights, manage </a:t>
            </a:r>
            <a:r>
              <a:rPr lang="en-US" dirty="0">
                <a:latin typeface="Times New Roman" panose="02020603050405020304" pitchFamily="18" charset="0"/>
                <a:cs typeface="Times New Roman" panose="02020603050405020304" pitchFamily="18" charset="0"/>
              </a:rPr>
              <a:t>the process of book check-out, overdue fines, and reservations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61902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ICT IN LIBRARIES</a:t>
            </a:r>
            <a:endParaRPr lang="en-IN" dirty="0"/>
          </a:p>
        </p:txBody>
      </p:sp>
      <p:sp>
        <p:nvSpPr>
          <p:cNvPr id="3" name="Content Placeholder 2"/>
          <p:cNvSpPr>
            <a:spLocks noGrp="1"/>
          </p:cNvSpPr>
          <p:nvPr>
            <p:ph idx="1"/>
          </p:nvPr>
        </p:nvSpPr>
        <p:spPr>
          <a:xfrm>
            <a:off x="2589212" y="1608992"/>
            <a:ext cx="8915400" cy="4897316"/>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Remote access to library resources: </a:t>
            </a:r>
            <a:r>
              <a:rPr lang="en-US" dirty="0" smtClean="0">
                <a:latin typeface="Times New Roman" panose="02020603050405020304" pitchFamily="18" charset="0"/>
                <a:cs typeface="Times New Roman" panose="02020603050405020304" pitchFamily="18" charset="0"/>
              </a:rPr>
              <a:t>ICT enables libraries to provide remote access to their resources, making it easier for users to access information from anywhere. This is particularly important for users who are unable to visit the library in person.</a:t>
            </a:r>
          </a:p>
          <a:p>
            <a:r>
              <a:rPr lang="en-US" b="1" dirty="0" smtClean="0">
                <a:latin typeface="Times New Roman" panose="02020603050405020304" pitchFamily="18" charset="0"/>
                <a:cs typeface="Times New Roman" panose="02020603050405020304" pitchFamily="18" charset="0"/>
              </a:rPr>
              <a:t>Increased visibility: </a:t>
            </a:r>
            <a:r>
              <a:rPr lang="en-US" dirty="0" smtClean="0">
                <a:latin typeface="Times New Roman" panose="02020603050405020304" pitchFamily="18" charset="0"/>
                <a:cs typeface="Times New Roman" panose="02020603050405020304" pitchFamily="18" charset="0"/>
              </a:rPr>
              <a:t>ICT can be used to promote library services and resources, making it easier for users to discover what the library offers. This can include social media marketing, email newsletters, and targeted advertising.</a:t>
            </a:r>
          </a:p>
          <a:p>
            <a:r>
              <a:rPr lang="en-US" b="1" dirty="0" smtClean="0">
                <a:latin typeface="Times New Roman" panose="02020603050405020304" pitchFamily="18" charset="0"/>
                <a:cs typeface="Times New Roman" panose="02020603050405020304" pitchFamily="18" charset="0"/>
              </a:rPr>
              <a:t>Data analytics: </a:t>
            </a:r>
            <a:r>
              <a:rPr lang="en-US" dirty="0" smtClean="0">
                <a:latin typeface="Times New Roman" panose="02020603050405020304" pitchFamily="18" charset="0"/>
                <a:cs typeface="Times New Roman" panose="02020603050405020304" pitchFamily="18" charset="0"/>
              </a:rPr>
              <a:t>ICT can provide librarians with data-driven insights that can help them better understand user </a:t>
            </a:r>
            <a:r>
              <a:rPr lang="en-US" dirty="0" err="1" smtClean="0">
                <a:latin typeface="Times New Roman" panose="02020603050405020304" pitchFamily="18" charset="0"/>
                <a:cs typeface="Times New Roman" panose="02020603050405020304" pitchFamily="18" charset="0"/>
              </a:rPr>
              <a:t>behaviour</a:t>
            </a:r>
            <a:r>
              <a:rPr lang="en-US" dirty="0" smtClean="0">
                <a:latin typeface="Times New Roman" panose="02020603050405020304" pitchFamily="18" charset="0"/>
                <a:cs typeface="Times New Roman" panose="02020603050405020304" pitchFamily="18" charset="0"/>
              </a:rPr>
              <a:t> and preferences. This can include information about which resources are most popular, what search terms users are using, and how users are interacting with library services.</a:t>
            </a:r>
          </a:p>
          <a:p>
            <a:r>
              <a:rPr lang="en-US" b="1" dirty="0" smtClean="0">
                <a:latin typeface="Times New Roman" panose="02020603050405020304" pitchFamily="18" charset="0"/>
                <a:cs typeface="Times New Roman" panose="02020603050405020304" pitchFamily="18" charset="0"/>
              </a:rPr>
              <a:t>Improved accessibility: </a:t>
            </a:r>
            <a:r>
              <a:rPr lang="en-US" dirty="0" smtClean="0">
                <a:latin typeface="Times New Roman" panose="02020603050405020304" pitchFamily="18" charset="0"/>
                <a:cs typeface="Times New Roman" panose="02020603050405020304" pitchFamily="18" charset="0"/>
              </a:rPr>
              <a:t>ICT can help libraries to provide better accessibility for users with disabilities. This can include digital resources designed to be more accessible, as well as assistive technologies like screen readers and text-to-speech software.</a:t>
            </a:r>
          </a:p>
          <a:p>
            <a:r>
              <a:rPr lang="en-US" b="1" dirty="0" smtClean="0">
                <a:latin typeface="Times New Roman" panose="02020603050405020304" pitchFamily="18" charset="0"/>
                <a:cs typeface="Times New Roman" panose="02020603050405020304" pitchFamily="18" charset="0"/>
              </a:rPr>
              <a:t>Cost savings: </a:t>
            </a:r>
            <a:r>
              <a:rPr lang="en-US" dirty="0" smtClean="0">
                <a:latin typeface="Times New Roman" panose="02020603050405020304" pitchFamily="18" charset="0"/>
                <a:cs typeface="Times New Roman" panose="02020603050405020304" pitchFamily="18" charset="0"/>
              </a:rPr>
              <a:t>ICT can help libraries to save money by reducing the need for physical storage space, printing costs, and other expenses associated with traditional library services.</a:t>
            </a:r>
          </a:p>
          <a:p>
            <a:r>
              <a:rPr lang="en-US" b="1" dirty="0" smtClean="0">
                <a:latin typeface="Times New Roman" panose="02020603050405020304" pitchFamily="18" charset="0"/>
                <a:cs typeface="Times New Roman" panose="02020603050405020304" pitchFamily="18" charset="0"/>
              </a:rPr>
              <a:t>Improved reference service: </a:t>
            </a:r>
            <a:r>
              <a:rPr lang="en-US" dirty="0" smtClean="0">
                <a:latin typeface="Times New Roman" panose="02020603050405020304" pitchFamily="18" charset="0"/>
                <a:cs typeface="Times New Roman" panose="02020603050405020304" pitchFamily="18" charset="0"/>
              </a:rPr>
              <a:t>ICT can help librarians to provide better reference services, such as virtual reference desks, chat services, and email references.</a:t>
            </a:r>
          </a:p>
          <a:p>
            <a:r>
              <a:rPr lang="en-US" b="1" dirty="0" smtClean="0">
                <a:latin typeface="Times New Roman" panose="02020603050405020304" pitchFamily="18" charset="0"/>
                <a:cs typeface="Times New Roman" panose="02020603050405020304" pitchFamily="18" charset="0"/>
              </a:rPr>
              <a:t>Preservation of cultural heritage: </a:t>
            </a:r>
            <a:r>
              <a:rPr lang="en-US" dirty="0" smtClean="0">
                <a:latin typeface="Times New Roman" panose="02020603050405020304" pitchFamily="18" charset="0"/>
                <a:cs typeface="Times New Roman" panose="02020603050405020304" pitchFamily="18" charset="0"/>
              </a:rPr>
              <a:t>Digitization of cultural heritage materials using ICT ensures that the materials are preserved for future generations.</a:t>
            </a:r>
            <a:endParaRPr lang="en-IN" dirty="0" smtClean="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98303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4630" y="1280625"/>
            <a:ext cx="9144000" cy="425083"/>
          </a:xfrm>
        </p:spPr>
        <p:txBody>
          <a:bodyPr>
            <a:noAutofit/>
          </a:bodyPr>
          <a:lstStyle/>
          <a:p>
            <a:r>
              <a:rPr lang="en-IN" sz="2400" b="1" dirty="0" smtClean="0">
                <a:latin typeface="Times New Roman" panose="02020603050405020304" pitchFamily="18" charset="0"/>
                <a:cs typeface="Times New Roman" panose="02020603050405020304" pitchFamily="18" charset="0"/>
              </a:rPr>
              <a:t>ICT Disadvantages/ Limitations</a:t>
            </a:r>
            <a:endParaRPr lang="en-IN" sz="2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174630" y="2048608"/>
            <a:ext cx="9144000" cy="4290646"/>
          </a:xfrm>
        </p:spPr>
        <p:txBody>
          <a:bodyPr>
            <a:normAutofit/>
          </a:bodyPr>
          <a:lstStyle/>
          <a:p>
            <a:pPr algn="l"/>
            <a:r>
              <a:rPr lang="en-US" sz="2000" dirty="0" smtClean="0">
                <a:latin typeface="Times New Roman" panose="02020603050405020304" pitchFamily="18" charset="0"/>
                <a:cs typeface="Times New Roman" panose="02020603050405020304" pitchFamily="18" charset="0"/>
              </a:rPr>
              <a:t>Impact </a:t>
            </a:r>
            <a:r>
              <a:rPr lang="en-US" sz="2000" dirty="0">
                <a:latin typeface="Times New Roman" panose="02020603050405020304" pitchFamily="18" charset="0"/>
                <a:cs typeface="Times New Roman" panose="02020603050405020304" pitchFamily="18" charset="0"/>
              </a:rPr>
              <a:t>of ICT made various problems in online publishing. In case of e-journals and online </a:t>
            </a:r>
            <a:r>
              <a:rPr lang="en-US" sz="2000" dirty="0" smtClean="0">
                <a:latin typeface="Times New Roman" panose="02020603050405020304" pitchFamily="18" charset="0"/>
                <a:cs typeface="Times New Roman" panose="02020603050405020304" pitchFamily="18" charset="0"/>
              </a:rPr>
              <a:t>databases, the </a:t>
            </a:r>
            <a:r>
              <a:rPr lang="en-US" sz="2000" dirty="0">
                <a:latin typeface="Times New Roman" panose="02020603050405020304" pitchFamily="18" charset="0"/>
                <a:cs typeface="Times New Roman" panose="02020603050405020304" pitchFamily="18" charset="0"/>
              </a:rPr>
              <a:t>library looses its access after stopping the subscription. The publishers do not give access to </a:t>
            </a:r>
            <a:r>
              <a:rPr lang="en-US" sz="2000" dirty="0" smtClean="0">
                <a:latin typeface="Times New Roman" panose="02020603050405020304" pitchFamily="18" charset="0"/>
                <a:cs typeface="Times New Roman" panose="02020603050405020304" pitchFamily="18" charset="0"/>
              </a:rPr>
              <a:t>the issues </a:t>
            </a:r>
            <a:r>
              <a:rPr lang="en-US" sz="2000" dirty="0">
                <a:latin typeface="Times New Roman" panose="02020603050405020304" pitchFamily="18" charset="0"/>
                <a:cs typeface="Times New Roman" panose="02020603050405020304" pitchFamily="18" charset="0"/>
              </a:rPr>
              <a:t>which were subscribed. Besides these ICT has following general disadvantages:-</a:t>
            </a:r>
          </a:p>
          <a:p>
            <a:pPr marL="342900" indent="-342900" algn="l">
              <a:buFont typeface="Arial" panose="020B0604020202020204" pitchFamily="34" charset="0"/>
              <a:buChar char="•"/>
            </a:pPr>
            <a:r>
              <a:rPr lang="en-IN" sz="2000" dirty="0" smtClean="0">
                <a:latin typeface="Times New Roman" panose="02020603050405020304" pitchFamily="18" charset="0"/>
                <a:cs typeface="Times New Roman" panose="02020603050405020304" pitchFamily="18" charset="0"/>
              </a:rPr>
              <a:t>Expensive</a:t>
            </a:r>
            <a:endParaRPr lang="en-IN" sz="20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IN" sz="2000" dirty="0" smtClean="0">
                <a:latin typeface="Times New Roman" panose="02020603050405020304" pitchFamily="18" charset="0"/>
                <a:cs typeface="Times New Roman" panose="02020603050405020304" pitchFamily="18" charset="0"/>
              </a:rPr>
              <a:t>Need </a:t>
            </a:r>
            <a:r>
              <a:rPr lang="en-IN" sz="2000" dirty="0">
                <a:latin typeface="Times New Roman" panose="02020603050405020304" pitchFamily="18" charset="0"/>
                <a:cs typeface="Times New Roman" panose="02020603050405020304" pitchFamily="18" charset="0"/>
              </a:rPr>
              <a:t>Expertise</a:t>
            </a:r>
          </a:p>
          <a:p>
            <a:pPr marL="342900" indent="-342900" algn="l">
              <a:buFont typeface="Arial" panose="020B0604020202020204" pitchFamily="34" charset="0"/>
              <a:buChar char="•"/>
            </a:pPr>
            <a:r>
              <a:rPr lang="en-IN" sz="2000" dirty="0" smtClean="0">
                <a:latin typeface="Times New Roman" panose="02020603050405020304" pitchFamily="18" charset="0"/>
                <a:cs typeface="Times New Roman" panose="02020603050405020304" pitchFamily="18" charset="0"/>
              </a:rPr>
              <a:t>technical </a:t>
            </a:r>
            <a:r>
              <a:rPr lang="en-IN" sz="2000" dirty="0">
                <a:latin typeface="Times New Roman" panose="02020603050405020304" pitchFamily="18" charset="0"/>
                <a:cs typeface="Times New Roman" panose="02020603050405020304" pitchFamily="18" charset="0"/>
              </a:rPr>
              <a:t>issues</a:t>
            </a:r>
          </a:p>
          <a:p>
            <a:pPr marL="342900" indent="-342900" algn="l">
              <a:buFont typeface="Arial" panose="020B0604020202020204" pitchFamily="34" charset="0"/>
              <a:buChar char="•"/>
            </a:pPr>
            <a:r>
              <a:rPr lang="en-IN" sz="2000" dirty="0" smtClean="0">
                <a:latin typeface="Times New Roman" panose="02020603050405020304" pitchFamily="18" charset="0"/>
                <a:cs typeface="Times New Roman" panose="02020603050405020304" pitchFamily="18" charset="0"/>
              </a:rPr>
              <a:t>Information </a:t>
            </a:r>
            <a:r>
              <a:rPr lang="en-IN" sz="2000" dirty="0">
                <a:latin typeface="Times New Roman" panose="02020603050405020304" pitchFamily="18" charset="0"/>
                <a:cs typeface="Times New Roman" panose="02020603050405020304" pitchFamily="18" charset="0"/>
              </a:rPr>
              <a:t>insecurity</a:t>
            </a:r>
          </a:p>
          <a:p>
            <a:pPr marL="342900" indent="-342900" algn="l">
              <a:buFont typeface="Arial" panose="020B0604020202020204" pitchFamily="34" charset="0"/>
              <a:buChar char="•"/>
            </a:pPr>
            <a:r>
              <a:rPr lang="en-IN" sz="2000" dirty="0" smtClean="0">
                <a:latin typeface="Times New Roman" panose="02020603050405020304" pitchFamily="18" charset="0"/>
                <a:cs typeface="Times New Roman" panose="02020603050405020304" pitchFamily="18" charset="0"/>
              </a:rPr>
              <a:t>More </a:t>
            </a:r>
            <a:r>
              <a:rPr lang="en-IN" sz="2000" dirty="0">
                <a:latin typeface="Times New Roman" panose="02020603050405020304" pitchFamily="18" charset="0"/>
                <a:cs typeface="Times New Roman" panose="02020603050405020304" pitchFamily="18" charset="0"/>
              </a:rPr>
              <a:t>technology </a:t>
            </a:r>
            <a:r>
              <a:rPr lang="en-IN" sz="2000" dirty="0" smtClean="0">
                <a:latin typeface="Times New Roman" panose="02020603050405020304" pitchFamily="18" charset="0"/>
                <a:cs typeface="Times New Roman" panose="02020603050405020304" pitchFamily="18" charset="0"/>
              </a:rPr>
              <a:t>dependence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86628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046141"/>
            <a:ext cx="8911687" cy="1280890"/>
          </a:xfrm>
        </p:spPr>
        <p:txBody>
          <a:bodyPr/>
          <a:lstStyle/>
          <a:p>
            <a:r>
              <a:rPr lang="en-IN" dirty="0" smtClean="0"/>
              <a:t>Introduction</a:t>
            </a:r>
            <a:endParaRPr lang="en-IN" dirty="0"/>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With the developments and application of ICT, t</a:t>
            </a:r>
            <a:r>
              <a:rPr lang="en-US" dirty="0" smtClean="0">
                <a:latin typeface="Times New Roman" panose="02020603050405020304" pitchFamily="18" charset="0"/>
                <a:cs typeface="Times New Roman" panose="02020603050405020304" pitchFamily="18" charset="0"/>
              </a:rPr>
              <a:t>here </a:t>
            </a:r>
            <a:r>
              <a:rPr lang="en-US" dirty="0">
                <a:latin typeface="Times New Roman" panose="02020603050405020304" pitchFamily="18" charset="0"/>
                <a:cs typeface="Times New Roman" panose="02020603050405020304" pitchFamily="18" charset="0"/>
              </a:rPr>
              <a:t>is a shift from traditional libraries to hybrid </a:t>
            </a:r>
            <a:r>
              <a:rPr lang="en-US" dirty="0" smtClean="0">
                <a:latin typeface="Times New Roman" panose="02020603050405020304" pitchFamily="18" charset="0"/>
                <a:cs typeface="Times New Roman" panose="02020603050405020304" pitchFamily="18" charset="0"/>
              </a:rPr>
              <a:t>libraries.</a:t>
            </a:r>
            <a:r>
              <a:rPr lang="en-I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Conventional services can also be provided more professionally and successfully by means of ICT beside the online services. </a:t>
            </a: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main objective of the academic </a:t>
            </a:r>
            <a:r>
              <a:rPr lang="en-US" dirty="0" smtClean="0">
                <a:latin typeface="Times New Roman" panose="02020603050405020304" pitchFamily="18" charset="0"/>
                <a:cs typeface="Times New Roman" panose="02020603050405020304" pitchFamily="18" charset="0"/>
              </a:rPr>
              <a:t>library </a:t>
            </a:r>
            <a:r>
              <a:rPr lang="en-US" dirty="0">
                <a:latin typeface="Times New Roman" panose="02020603050405020304" pitchFamily="18" charset="0"/>
                <a:cs typeface="Times New Roman" panose="02020603050405020304" pitchFamily="18" charset="0"/>
              </a:rPr>
              <a:t>is to disseminate information and facilitate access to various information resources to their academic community. ICT has brought unprecedented changes and transformation to academic library and information services. </a:t>
            </a:r>
            <a:r>
              <a:rPr lang="en-IN" dirty="0" smtClean="0">
                <a:latin typeface="Times New Roman" panose="02020603050405020304" pitchFamily="18" charset="0"/>
                <a:cs typeface="Times New Roman" panose="02020603050405020304" pitchFamily="18" charset="0"/>
              </a:rPr>
              <a:t>Academic </a:t>
            </a:r>
            <a:r>
              <a:rPr lang="en-IN" dirty="0">
                <a:latin typeface="Times New Roman" panose="02020603050405020304" pitchFamily="18" charset="0"/>
                <a:cs typeface="Times New Roman" panose="02020603050405020304" pitchFamily="18" charset="0"/>
              </a:rPr>
              <a:t>libraries </a:t>
            </a:r>
            <a:r>
              <a:rPr lang="en-US" dirty="0">
                <a:latin typeface="Times New Roman" panose="02020603050405020304" pitchFamily="18" charset="0"/>
                <a:cs typeface="Times New Roman" panose="02020603050405020304" pitchFamily="18" charset="0"/>
              </a:rPr>
              <a:t>are using ICT for managing all the day to day activities and using </a:t>
            </a:r>
            <a:r>
              <a:rPr lang="en-US" dirty="0" smtClean="0">
                <a:latin typeface="Times New Roman" panose="02020603050405020304" pitchFamily="18" charset="0"/>
                <a:cs typeface="Times New Roman" panose="02020603050405020304" pitchFamily="18" charset="0"/>
              </a:rPr>
              <a:t>ICT </a:t>
            </a:r>
            <a:r>
              <a:rPr lang="en-US" dirty="0">
                <a:latin typeface="Times New Roman" panose="02020603050405020304" pitchFamily="18" charset="0"/>
                <a:cs typeface="Times New Roman" panose="02020603050405020304" pitchFamily="18" charset="0"/>
              </a:rPr>
              <a:t>as an effective tool in rendering services to the users.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89720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3575" y="1217613"/>
            <a:ext cx="9144000" cy="970206"/>
          </a:xfrm>
        </p:spPr>
        <p:txBody>
          <a:bodyPr/>
          <a:lstStyle/>
          <a:p>
            <a:r>
              <a:rPr lang="en-IN" dirty="0" smtClean="0"/>
              <a:t>Conclusion</a:t>
            </a:r>
            <a:endParaRPr lang="en-IN" dirty="0"/>
          </a:p>
        </p:txBody>
      </p:sp>
      <p:sp>
        <p:nvSpPr>
          <p:cNvPr id="3" name="Subtitle 2"/>
          <p:cNvSpPr>
            <a:spLocks noGrp="1"/>
          </p:cNvSpPr>
          <p:nvPr>
            <p:ph type="subTitle" idx="1"/>
          </p:nvPr>
        </p:nvSpPr>
        <p:spPr>
          <a:xfrm>
            <a:off x="1933575" y="2534382"/>
            <a:ext cx="9144000" cy="3866418"/>
          </a:xfrm>
        </p:spPr>
        <p:txBody>
          <a:bodyPr>
            <a:normAutofit/>
          </a:bodyPr>
          <a:lstStyle/>
          <a:p>
            <a:pPr algn="l"/>
            <a:r>
              <a:rPr lang="en-US" dirty="0">
                <a:latin typeface="Times New Roman" panose="02020603050405020304" pitchFamily="18" charset="0"/>
                <a:cs typeface="Times New Roman" panose="02020603050405020304" pitchFamily="18" charset="0"/>
              </a:rPr>
              <a:t>The integration of ICT in libraries has enabled them to offer digital resources and services that are easily accessible to users from anywhere at any time. The benefits of ICT in libraries include improved access to information, enhanced learning opportunities, and increased efficiency in service delivery.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However</a:t>
            </a:r>
            <a:r>
              <a:rPr lang="en-US" dirty="0">
                <a:latin typeface="Times New Roman" panose="02020603050405020304" pitchFamily="18" charset="0"/>
                <a:cs typeface="Times New Roman" panose="02020603050405020304" pitchFamily="18" charset="0"/>
              </a:rPr>
              <a:t>, libraries face several challenges in implementing and maintaining ICT-enabled services, including limited funding, lack of technical expertise, </a:t>
            </a:r>
            <a:r>
              <a:rPr lang="en-US" dirty="0" smtClean="0">
                <a:latin typeface="Times New Roman" panose="02020603050405020304" pitchFamily="18" charset="0"/>
                <a:cs typeface="Times New Roman" panose="02020603050405020304" pitchFamily="18" charset="0"/>
              </a:rPr>
              <a:t>and infrastructure </a:t>
            </a:r>
            <a:r>
              <a:rPr lang="en-US" dirty="0">
                <a:latin typeface="Times New Roman" panose="02020603050405020304" pitchFamily="18" charset="0"/>
                <a:cs typeface="Times New Roman" panose="02020603050405020304" pitchFamily="18" charset="0"/>
              </a:rPr>
              <a:t>limitations.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Despite </a:t>
            </a:r>
            <a:r>
              <a:rPr lang="en-US" dirty="0">
                <a:latin typeface="Times New Roman" panose="02020603050405020304" pitchFamily="18" charset="0"/>
                <a:cs typeface="Times New Roman" panose="02020603050405020304" pitchFamily="18" charset="0"/>
              </a:rPr>
              <a:t>these challenges, l</a:t>
            </a:r>
            <a:r>
              <a:rPr lang="en-US" dirty="0" smtClean="0">
                <a:latin typeface="Times New Roman" panose="02020603050405020304" pitchFamily="18" charset="0"/>
                <a:cs typeface="Times New Roman" panose="02020603050405020304" pitchFamily="18" charset="0"/>
              </a:rPr>
              <a:t>ibraries </a:t>
            </a:r>
            <a:r>
              <a:rPr lang="en-US" dirty="0">
                <a:latin typeface="Times New Roman" panose="02020603050405020304" pitchFamily="18" charset="0"/>
                <a:cs typeface="Times New Roman" panose="02020603050405020304" pitchFamily="18" charset="0"/>
              </a:rPr>
              <a:t>can effectively utilize ICT to improve their services and achieve their mission of providing access to information and knowledge for everyone by employing appropriate planning and implementation strategies to cater to the evolving demands of their users and stay relevant in the digital era.</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34755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a:xfrm>
            <a:off x="2589212" y="1695450"/>
            <a:ext cx="8915400" cy="4256942"/>
          </a:xfrm>
        </p:spPr>
        <p:txBody>
          <a:bodyPr>
            <a:normAutofit/>
          </a:bodyPr>
          <a:lstStyle/>
          <a:p>
            <a:r>
              <a:rPr lang="en-IN" dirty="0" err="1" smtClean="0"/>
              <a:t>Mishra,L</a:t>
            </a:r>
            <a:r>
              <a:rPr lang="en-IN" dirty="0" smtClean="0"/>
              <a:t> and </a:t>
            </a:r>
            <a:r>
              <a:rPr lang="en-IN" dirty="0"/>
              <a:t>Mishra</a:t>
            </a:r>
            <a:r>
              <a:rPr lang="en-IN" dirty="0" smtClean="0"/>
              <a:t>, J(2014). </a:t>
            </a:r>
            <a:r>
              <a:rPr lang="en-US" dirty="0" smtClean="0"/>
              <a:t>ICT Resources and services. university libraries in </a:t>
            </a:r>
            <a:r>
              <a:rPr lang="en-IN" dirty="0" smtClean="0"/>
              <a:t> </a:t>
            </a:r>
            <a:r>
              <a:rPr lang="en-US" dirty="0" smtClean="0"/>
              <a:t>International </a:t>
            </a:r>
            <a:r>
              <a:rPr lang="en-US" dirty="0"/>
              <a:t>Journal of Digital Library </a:t>
            </a:r>
            <a:r>
              <a:rPr lang="en-US" dirty="0" smtClean="0"/>
              <a:t>Services,4(3),pp.243-250.</a:t>
            </a:r>
          </a:p>
          <a:p>
            <a:r>
              <a:rPr lang="en-US" dirty="0" err="1" smtClean="0"/>
              <a:t>Jindal,R</a:t>
            </a:r>
            <a:r>
              <a:rPr lang="en-US" dirty="0" smtClean="0"/>
              <a:t>. </a:t>
            </a:r>
            <a:r>
              <a:rPr lang="en-US" dirty="0"/>
              <a:t>and </a:t>
            </a:r>
            <a:r>
              <a:rPr lang="en-US" dirty="0" err="1" smtClean="0"/>
              <a:t>Khan,J</a:t>
            </a:r>
            <a:r>
              <a:rPr lang="en-US" dirty="0" smtClean="0"/>
              <a:t>. </a:t>
            </a:r>
            <a:r>
              <a:rPr lang="en-US" dirty="0"/>
              <a:t>(</a:t>
            </a:r>
            <a:r>
              <a:rPr lang="en-US" dirty="0" smtClean="0"/>
              <a:t>2019).Emerging </a:t>
            </a:r>
            <a:r>
              <a:rPr lang="en-US" dirty="0"/>
              <a:t>ICT technologies and the </a:t>
            </a:r>
            <a:r>
              <a:rPr lang="en-US" dirty="0" smtClean="0"/>
              <a:t>academic libraries. </a:t>
            </a:r>
            <a:r>
              <a:rPr lang="en-US" dirty="0"/>
              <a:t>Research Journal of Library Sciences, </a:t>
            </a:r>
            <a:r>
              <a:rPr lang="en-US" dirty="0" smtClean="0"/>
              <a:t>7(1).</a:t>
            </a:r>
          </a:p>
          <a:p>
            <a:r>
              <a:rPr lang="en-US" dirty="0" smtClean="0"/>
              <a:t>.</a:t>
            </a:r>
            <a:r>
              <a:rPr lang="en-US" dirty="0" err="1" smtClean="0"/>
              <a:t>Surendher,K</a:t>
            </a:r>
            <a:r>
              <a:rPr lang="en-US" dirty="0" smtClean="0"/>
              <a:t>.(</a:t>
            </a:r>
            <a:r>
              <a:rPr lang="en-US" dirty="0"/>
              <a:t>2022). Technology enabled library </a:t>
            </a:r>
            <a:r>
              <a:rPr lang="en-US" dirty="0" smtClean="0"/>
              <a:t>services. International Journal of creative research thoughts,10(10).</a:t>
            </a:r>
            <a:endParaRPr lang="en-IN" dirty="0"/>
          </a:p>
          <a:p>
            <a:r>
              <a:rPr lang="en-IN" dirty="0" err="1" smtClean="0"/>
              <a:t>Patel,R</a:t>
            </a:r>
            <a:r>
              <a:rPr lang="en-IN" dirty="0" smtClean="0"/>
              <a:t>. P.(2018).</a:t>
            </a:r>
            <a:r>
              <a:rPr lang="en-US" dirty="0"/>
              <a:t> ICT based best practices in </a:t>
            </a:r>
            <a:r>
              <a:rPr lang="en-US" dirty="0" smtClean="0"/>
              <a:t>library.</a:t>
            </a:r>
            <a:r>
              <a:rPr lang="en-IN" dirty="0" smtClean="0"/>
              <a:t> </a:t>
            </a:r>
            <a:r>
              <a:rPr lang="en-US" i="1" dirty="0" smtClean="0"/>
              <a:t>Indian </a:t>
            </a:r>
            <a:r>
              <a:rPr lang="en-US" i="1" dirty="0"/>
              <a:t>Journal of Library Science and Information </a:t>
            </a:r>
            <a:r>
              <a:rPr lang="en-US" i="1" dirty="0" smtClean="0"/>
              <a:t>Technology, 3(2</a:t>
            </a:r>
            <a:r>
              <a:rPr lang="en-US" i="1" dirty="0"/>
              <a:t>):</a:t>
            </a:r>
            <a:r>
              <a:rPr lang="en-US" i="1" dirty="0" smtClean="0"/>
              <a:t>101-105. Retrieved from </a:t>
            </a:r>
            <a:r>
              <a:rPr lang="en-IN" dirty="0" smtClean="0"/>
              <a:t>DOI</a:t>
            </a:r>
            <a:r>
              <a:rPr lang="en-IN" dirty="0"/>
              <a:t>: 10.18231/2456-9623.2018.0022 </a:t>
            </a:r>
            <a:r>
              <a:rPr lang="en-IN" dirty="0" smtClean="0"/>
              <a:t>on 04.06.2024</a:t>
            </a:r>
          </a:p>
          <a:p>
            <a:r>
              <a:rPr lang="en-IN" dirty="0" err="1"/>
              <a:t>Zulfeen</a:t>
            </a:r>
            <a:r>
              <a:rPr lang="en-IN" dirty="0"/>
              <a:t>, </a:t>
            </a:r>
            <a:r>
              <a:rPr lang="en-IN" dirty="0" smtClean="0"/>
              <a:t>S. (2019).</a:t>
            </a:r>
            <a:r>
              <a:rPr lang="en-US" dirty="0"/>
              <a:t> ICT Tools in Academic Libraries: Problems and Challenges</a:t>
            </a:r>
            <a:r>
              <a:rPr lang="en-IN" dirty="0"/>
              <a:t>. </a:t>
            </a:r>
            <a:r>
              <a:rPr lang="en-US" dirty="0" smtClean="0"/>
              <a:t>Journal </a:t>
            </a:r>
            <a:r>
              <a:rPr lang="en-US" dirty="0"/>
              <a:t>of Emerging Technologies and Innovative </a:t>
            </a:r>
            <a:r>
              <a:rPr lang="en-US" dirty="0" smtClean="0"/>
              <a:t>Research, 6(9)</a:t>
            </a:r>
            <a:endParaRPr lang="en-IN" dirty="0"/>
          </a:p>
        </p:txBody>
      </p:sp>
    </p:spTree>
    <p:extLst>
      <p:ext uri="{BB962C8B-B14F-4D97-AF65-F5344CB8AC3E}">
        <p14:creationId xmlns:p14="http://schemas.microsoft.com/office/powerpoint/2010/main" xmlns="" val="2743812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9062" y="2133600"/>
            <a:ext cx="8915400" cy="3777622"/>
          </a:xfrm>
        </p:spPr>
        <p:txBody>
          <a:bodyPr>
            <a:normAutofit/>
          </a:bodyPr>
          <a:lstStyle/>
          <a:p>
            <a:pPr marL="0" indent="0" algn="ctr">
              <a:buNone/>
            </a:pPr>
            <a:r>
              <a:rPr lang="en-IN" sz="4400" dirty="0" smtClean="0">
                <a:latin typeface="Times New Roman" panose="02020603050405020304" pitchFamily="18" charset="0"/>
                <a:cs typeface="Times New Roman" panose="02020603050405020304" pitchFamily="18" charset="0"/>
              </a:rPr>
              <a:t>Thank You</a:t>
            </a:r>
            <a:endParaRPr lang="en-IN"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58230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852709"/>
            <a:ext cx="8911687" cy="1280890"/>
          </a:xfrm>
        </p:spPr>
        <p:txBody>
          <a:bodyPr/>
          <a:lstStyle/>
          <a:p>
            <a:r>
              <a:rPr lang="en-IN" b="1" dirty="0" smtClean="0"/>
              <a:t>Objectives of the study</a:t>
            </a:r>
            <a:r>
              <a:rPr lang="en-IN" b="1" dirty="0"/>
              <a:t/>
            </a:r>
            <a:br>
              <a:rPr lang="en-IN" b="1" dirty="0"/>
            </a:br>
            <a:endParaRPr lang="en-IN" dirty="0"/>
          </a:p>
        </p:txBody>
      </p:sp>
      <p:sp>
        <p:nvSpPr>
          <p:cNvPr id="3" name="Content Placeholder 2"/>
          <p:cNvSpPr>
            <a:spLocks noGrp="1"/>
          </p:cNvSpPr>
          <p:nvPr>
            <p:ph idx="1"/>
          </p:nvPr>
        </p:nvSpPr>
        <p:spPr>
          <a:xfrm>
            <a:off x="2589212" y="2133599"/>
            <a:ext cx="8915400" cy="4240823"/>
          </a:xfrm>
        </p:spPr>
        <p:txBody>
          <a:bodyPr>
            <a:normAutofit/>
          </a:bodyPr>
          <a:lstStyle/>
          <a:p>
            <a:pPr>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identify </a:t>
            </a:r>
            <a:r>
              <a:rPr lang="en-US" dirty="0">
                <a:latin typeface="Times New Roman" panose="02020603050405020304" pitchFamily="18" charset="0"/>
                <a:cs typeface="Times New Roman" panose="02020603050405020304" pitchFamily="18" charset="0"/>
              </a:rPr>
              <a:t>the implementation of ICT </a:t>
            </a:r>
            <a:r>
              <a:rPr lang="en-US" dirty="0" smtClean="0">
                <a:latin typeface="Times New Roman" panose="02020603050405020304" pitchFamily="18" charset="0"/>
                <a:cs typeface="Times New Roman" panose="02020603050405020304" pitchFamily="18" charset="0"/>
              </a:rPr>
              <a:t>based equipment </a:t>
            </a:r>
            <a:r>
              <a:rPr lang="en-US" dirty="0">
                <a:latin typeface="Times New Roman" panose="02020603050405020304" pitchFamily="18" charset="0"/>
                <a:cs typeface="Times New Roman" panose="02020603050405020304" pitchFamily="18" charset="0"/>
              </a:rPr>
              <a:t>and technologies in the </a:t>
            </a:r>
            <a:r>
              <a:rPr lang="en-US" dirty="0" smtClean="0">
                <a:latin typeface="Times New Roman" panose="02020603050405020304" pitchFamily="18" charset="0"/>
                <a:cs typeface="Times New Roman" panose="02020603050405020304" pitchFamily="18" charset="0"/>
              </a:rPr>
              <a:t>academic </a:t>
            </a:r>
            <a:r>
              <a:rPr lang="en-IN" dirty="0" smtClean="0">
                <a:latin typeface="Times New Roman" panose="02020603050405020304" pitchFamily="18" charset="0"/>
                <a:cs typeface="Times New Roman" panose="02020603050405020304" pitchFamily="18" charset="0"/>
              </a:rPr>
              <a:t>libraries.</a:t>
            </a:r>
          </a:p>
          <a:p>
            <a:pPr>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study </a:t>
            </a:r>
            <a:r>
              <a:rPr lang="en-US" dirty="0">
                <a:latin typeface="Times New Roman" panose="02020603050405020304" pitchFamily="18" charset="0"/>
                <a:cs typeface="Times New Roman" panose="02020603050405020304" pitchFamily="18" charset="0"/>
              </a:rPr>
              <a:t>ICT enabled </a:t>
            </a:r>
            <a:r>
              <a:rPr lang="en-US" dirty="0" smtClean="0">
                <a:latin typeface="Times New Roman" panose="02020603050405020304" pitchFamily="18" charset="0"/>
                <a:cs typeface="Times New Roman" panose="02020603050405020304" pitchFamily="18" charset="0"/>
              </a:rPr>
              <a:t>activities and services </a:t>
            </a:r>
            <a:r>
              <a:rPr lang="en-US" dirty="0">
                <a:latin typeface="Times New Roman" panose="02020603050405020304" pitchFamily="18" charset="0"/>
                <a:cs typeface="Times New Roman" panose="02020603050405020304" pitchFamily="18" charset="0"/>
              </a:rPr>
              <a:t>provided </a:t>
            </a:r>
            <a:r>
              <a:rPr lang="en-US" dirty="0" smtClean="0">
                <a:latin typeface="Times New Roman" panose="02020603050405020304" pitchFamily="18" charset="0"/>
                <a:cs typeface="Times New Roman" panose="02020603050405020304" pitchFamily="18" charset="0"/>
              </a:rPr>
              <a:t>by </a:t>
            </a:r>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academic libraries</a:t>
            </a:r>
            <a:r>
              <a:rPr lang="en-IN" dirty="0" smtClean="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Ø"/>
            </a:pPr>
            <a:r>
              <a:rPr lang="en-IN" dirty="0" smtClean="0">
                <a:latin typeface="Times New Roman" panose="02020603050405020304" pitchFamily="18" charset="0"/>
                <a:cs typeface="Times New Roman" panose="02020603050405020304" pitchFamily="18" charset="0"/>
              </a:rPr>
              <a:t>The government initiatives taken for ICT based learning </a:t>
            </a:r>
            <a:endParaRPr lang="en-IN"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show the advantages or benefits and disadvantages of ICT in library services.</a:t>
            </a:r>
            <a:endParaRPr lang="en-US" dirty="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88281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3468" y="638786"/>
            <a:ext cx="9144000" cy="820737"/>
          </a:xfrm>
        </p:spPr>
        <p:txBody>
          <a:bodyPr>
            <a:normAutofit/>
          </a:bodyPr>
          <a:lstStyle/>
          <a:p>
            <a:r>
              <a:rPr lang="en-IN" sz="3600" dirty="0" smtClean="0"/>
              <a:t>Users of academic library</a:t>
            </a:r>
            <a:endParaRPr lang="en-IN" sz="3600" dirty="0"/>
          </a:p>
        </p:txBody>
      </p:sp>
      <p:sp>
        <p:nvSpPr>
          <p:cNvPr id="3" name="Subtitle 2"/>
          <p:cNvSpPr>
            <a:spLocks noGrp="1"/>
          </p:cNvSpPr>
          <p:nvPr>
            <p:ph type="subTitle" idx="1"/>
          </p:nvPr>
        </p:nvSpPr>
        <p:spPr>
          <a:xfrm>
            <a:off x="2315308" y="1721215"/>
            <a:ext cx="9144000" cy="4584335"/>
          </a:xfrm>
        </p:spPr>
        <p:txBody>
          <a:bodyPr>
            <a:noAutofit/>
          </a:bodyPr>
          <a:lstStyle/>
          <a:p>
            <a:r>
              <a:rPr lang="en-IN" sz="1400" dirty="0" smtClean="0">
                <a:latin typeface="Times New Roman" panose="02020603050405020304" pitchFamily="18" charset="0"/>
                <a:cs typeface="Times New Roman" panose="02020603050405020304" pitchFamily="18" charset="0"/>
              </a:rPr>
              <a:t>In academic library the users are mainly the students and teachers of that parent institutions</a:t>
            </a:r>
          </a:p>
          <a:p>
            <a:pPr algn="l"/>
            <a:r>
              <a:rPr lang="en-IN" sz="1400" b="1" dirty="0" smtClean="0">
                <a:latin typeface="Times New Roman" panose="02020603050405020304" pitchFamily="18" charset="0"/>
                <a:cs typeface="Times New Roman" panose="02020603050405020304" pitchFamily="18" charset="0"/>
              </a:rPr>
              <a:t>School library</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Students </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Teachers</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Other staff of the school</a:t>
            </a:r>
          </a:p>
          <a:p>
            <a:pPr algn="l"/>
            <a:endParaRPr lang="en-IN" sz="1400" dirty="0" smtClean="0">
              <a:latin typeface="Times New Roman" panose="02020603050405020304" pitchFamily="18" charset="0"/>
              <a:cs typeface="Times New Roman" panose="02020603050405020304" pitchFamily="18" charset="0"/>
            </a:endParaRPr>
          </a:p>
          <a:p>
            <a:pPr algn="l"/>
            <a:r>
              <a:rPr lang="en-IN" sz="1400" b="1" dirty="0" smtClean="0">
                <a:latin typeface="Times New Roman" panose="02020603050405020304" pitchFamily="18" charset="0"/>
                <a:cs typeface="Times New Roman" panose="02020603050405020304" pitchFamily="18" charset="0"/>
              </a:rPr>
              <a:t>College library</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Students </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Teachers</a:t>
            </a:r>
          </a:p>
          <a:p>
            <a:pPr marL="342900" indent="-342900">
              <a:buFont typeface="Wingdings" panose="05000000000000000000" pitchFamily="2" charset="2"/>
              <a:buChar char="Ø"/>
            </a:pPr>
            <a:r>
              <a:rPr lang="en-IN" sz="1400" dirty="0">
                <a:latin typeface="Times New Roman" panose="02020603050405020304" pitchFamily="18" charset="0"/>
                <a:cs typeface="Times New Roman" panose="02020603050405020304" pitchFamily="18" charset="0"/>
              </a:rPr>
              <a:t>Other staff of the school</a:t>
            </a:r>
          </a:p>
          <a:p>
            <a:pPr algn="l"/>
            <a:endParaRPr lang="en-IN" sz="1400" dirty="0" smtClean="0">
              <a:latin typeface="Times New Roman" panose="02020603050405020304" pitchFamily="18" charset="0"/>
              <a:cs typeface="Times New Roman" panose="02020603050405020304" pitchFamily="18" charset="0"/>
            </a:endParaRPr>
          </a:p>
          <a:p>
            <a:pPr algn="l"/>
            <a:r>
              <a:rPr lang="en-IN" sz="1400" b="1" dirty="0" smtClean="0">
                <a:latin typeface="Times New Roman" panose="02020603050405020304" pitchFamily="18" charset="0"/>
                <a:cs typeface="Times New Roman" panose="02020603050405020304" pitchFamily="18" charset="0"/>
              </a:rPr>
              <a:t>University library</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Students </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Teachers</a:t>
            </a:r>
          </a:p>
          <a:p>
            <a:pPr marL="342900" indent="-342900" algn="l">
              <a:buFont typeface="Wingdings" panose="05000000000000000000" pitchFamily="2" charset="2"/>
              <a:buChar char="Ø"/>
            </a:pPr>
            <a:r>
              <a:rPr lang="en-IN" sz="1400" dirty="0" smtClean="0">
                <a:latin typeface="Times New Roman" panose="02020603050405020304" pitchFamily="18" charset="0"/>
                <a:cs typeface="Times New Roman" panose="02020603050405020304" pitchFamily="18" charset="0"/>
              </a:rPr>
              <a:t>Research scholars</a:t>
            </a:r>
          </a:p>
        </p:txBody>
      </p:sp>
    </p:spTree>
    <p:extLst>
      <p:ext uri="{BB962C8B-B14F-4D97-AF65-F5344CB8AC3E}">
        <p14:creationId xmlns:p14="http://schemas.microsoft.com/office/powerpoint/2010/main" xmlns="" val="3149620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ICT Tools for Different Library Activities</a:t>
            </a:r>
            <a:endParaRPr lang="en-IN" dirty="0"/>
          </a:p>
        </p:txBody>
      </p:sp>
      <p:sp>
        <p:nvSpPr>
          <p:cNvPr id="3" name="Content Placeholder 2"/>
          <p:cNvSpPr>
            <a:spLocks noGrp="1"/>
          </p:cNvSpPr>
          <p:nvPr>
            <p:ph idx="1"/>
          </p:nvPr>
        </p:nvSpPr>
        <p:spPr>
          <a:xfrm>
            <a:off x="838199" y="1825625"/>
            <a:ext cx="3514725" cy="4613275"/>
          </a:xfrm>
        </p:spPr>
        <p:txBody>
          <a:bodyPr>
            <a:normAutofit lnSpcReduction="10000"/>
          </a:bodyPr>
          <a:lstStyle/>
          <a:p>
            <a:pPr marL="0" indent="0">
              <a:buNone/>
            </a:pPr>
            <a:r>
              <a:rPr lang="en-US" dirty="0" smtClean="0"/>
              <a:t>Commonly </a:t>
            </a:r>
            <a:r>
              <a:rPr lang="en-US" dirty="0"/>
              <a:t>used ICT tools for </a:t>
            </a:r>
            <a:r>
              <a:rPr lang="en-US" dirty="0" smtClean="0"/>
              <a:t>different library </a:t>
            </a:r>
            <a:r>
              <a:rPr lang="en-US" dirty="0"/>
              <a:t>operation are </a:t>
            </a:r>
            <a:endParaRPr lang="en-US" dirty="0" smtClean="0"/>
          </a:p>
          <a:p>
            <a:r>
              <a:rPr lang="en-US" dirty="0" smtClean="0"/>
              <a:t>computer</a:t>
            </a:r>
          </a:p>
          <a:p>
            <a:r>
              <a:rPr lang="en-US" dirty="0" smtClean="0"/>
              <a:t>Library software</a:t>
            </a:r>
          </a:p>
          <a:p>
            <a:r>
              <a:rPr lang="en-US" dirty="0" smtClean="0"/>
              <a:t>CD, </a:t>
            </a:r>
            <a:r>
              <a:rPr lang="en-US" dirty="0"/>
              <a:t>DVD, pen </a:t>
            </a:r>
            <a:r>
              <a:rPr lang="en-IN" dirty="0"/>
              <a:t>drive</a:t>
            </a:r>
            <a:endParaRPr lang="en-US" dirty="0" smtClean="0"/>
          </a:p>
          <a:p>
            <a:r>
              <a:rPr lang="en-US" dirty="0" smtClean="0"/>
              <a:t>scanner</a:t>
            </a:r>
          </a:p>
          <a:p>
            <a:r>
              <a:rPr lang="en-IN" dirty="0" smtClean="0"/>
              <a:t>portable HDs</a:t>
            </a:r>
            <a:endParaRPr lang="en-US" dirty="0" smtClean="0"/>
          </a:p>
          <a:p>
            <a:r>
              <a:rPr lang="en-US" dirty="0" smtClean="0"/>
              <a:t>digital cameras</a:t>
            </a:r>
            <a:endParaRPr lang="en-IN" dirty="0" smtClean="0"/>
          </a:p>
          <a:p>
            <a:r>
              <a:rPr lang="en-IN" dirty="0" smtClean="0"/>
              <a:t>internet</a:t>
            </a:r>
            <a:r>
              <a:rPr lang="en-IN" dirty="0"/>
              <a:t>, </a:t>
            </a:r>
            <a:r>
              <a:rPr lang="en-IN" dirty="0" smtClean="0"/>
              <a:t>intranet</a:t>
            </a:r>
          </a:p>
          <a:p>
            <a:r>
              <a:rPr lang="en-IN" dirty="0" smtClean="0"/>
              <a:t>barcode technology</a:t>
            </a:r>
          </a:p>
          <a:p>
            <a:r>
              <a:rPr lang="en-IN" dirty="0" smtClean="0"/>
              <a:t>RFID </a:t>
            </a:r>
            <a:endParaRPr lang="en-IN" dirty="0"/>
          </a:p>
          <a:p>
            <a:r>
              <a:rPr lang="en-IN" dirty="0" smtClean="0"/>
              <a:t>printing </a:t>
            </a:r>
            <a:r>
              <a:rPr lang="en-IN" dirty="0"/>
              <a:t>technology</a:t>
            </a:r>
          </a:p>
        </p:txBody>
      </p:sp>
      <p:pic>
        <p:nvPicPr>
          <p:cNvPr id="4" name="Picture 3"/>
          <p:cNvPicPr>
            <a:picLocks noChangeAspect="1"/>
          </p:cNvPicPr>
          <p:nvPr/>
        </p:nvPicPr>
        <p:blipFill>
          <a:blip r:embed="rId2"/>
          <a:stretch>
            <a:fillRect/>
          </a:stretch>
        </p:blipFill>
        <p:spPr>
          <a:xfrm>
            <a:off x="4874488" y="1608991"/>
            <a:ext cx="6334575" cy="4369777"/>
          </a:xfrm>
          <a:prstGeom prst="rect">
            <a:avLst/>
          </a:prstGeom>
        </p:spPr>
      </p:pic>
    </p:spTree>
    <p:extLst>
      <p:ext uri="{BB962C8B-B14F-4D97-AF65-F5344CB8AC3E}">
        <p14:creationId xmlns:p14="http://schemas.microsoft.com/office/powerpoint/2010/main" xmlns="" val="1440165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9686" y="1019764"/>
            <a:ext cx="8911687" cy="1280890"/>
          </a:xfrm>
        </p:spPr>
        <p:txBody>
          <a:bodyPr/>
          <a:lstStyle/>
          <a:p>
            <a:r>
              <a:rPr lang="en-IN" b="1" dirty="0" smtClean="0"/>
              <a:t>Library Management using ICT :</a:t>
            </a:r>
            <a:endParaRPr lang="en-IN" b="1" dirty="0"/>
          </a:p>
        </p:txBody>
      </p:sp>
      <p:sp>
        <p:nvSpPr>
          <p:cNvPr id="3" name="Content Placeholder 2"/>
          <p:cNvSpPr>
            <a:spLocks noGrp="1"/>
          </p:cNvSpPr>
          <p:nvPr>
            <p:ph idx="1"/>
          </p:nvPr>
        </p:nvSpPr>
        <p:spPr>
          <a:xfrm>
            <a:off x="2325443" y="1905000"/>
            <a:ext cx="8260495" cy="4566138"/>
          </a:xfrm>
        </p:spPr>
        <p:txBody>
          <a:bodyPr>
            <a:normAutofit/>
          </a:bodyPr>
          <a:lstStyle/>
          <a:p>
            <a:endParaRPr lang="en-US" dirty="0" smtClean="0"/>
          </a:p>
          <a:p>
            <a:r>
              <a:rPr lang="en-US" dirty="0" smtClean="0">
                <a:latin typeface="Times New Roman" panose="02020603050405020304" pitchFamily="18" charset="0"/>
                <a:cs typeface="Times New Roman" panose="02020603050405020304" pitchFamily="18" charset="0"/>
              </a:rPr>
              <a:t>Day to day activity or </a:t>
            </a:r>
            <a:r>
              <a:rPr lang="en-US" dirty="0">
                <a:latin typeface="Times New Roman" panose="02020603050405020304" pitchFamily="18" charset="0"/>
                <a:cs typeface="Times New Roman" panose="02020603050405020304" pitchFamily="18" charset="0"/>
              </a:rPr>
              <a:t>housekeeping operations, like acquisition, cataloguing, circulation control, serials control </a:t>
            </a:r>
            <a:r>
              <a:rPr lang="en-US" dirty="0" smtClean="0">
                <a:latin typeface="Times New Roman" panose="02020603050405020304" pitchFamily="18" charset="0"/>
                <a:cs typeface="Times New Roman" panose="02020603050405020304" pitchFamily="18" charset="0"/>
              </a:rPr>
              <a:t>etc. has became more easy through ICT. </a:t>
            </a:r>
          </a:p>
          <a:p>
            <a:r>
              <a:rPr lang="en-IN" dirty="0" smtClean="0">
                <a:latin typeface="Times New Roman" panose="02020603050405020304" pitchFamily="18" charset="0"/>
                <a:cs typeface="Times New Roman" panose="02020603050405020304" pitchFamily="18" charset="0"/>
              </a:rPr>
              <a:t>Integrated </a:t>
            </a:r>
            <a:r>
              <a:rPr lang="en-IN" dirty="0">
                <a:latin typeface="Times New Roman" panose="02020603050405020304" pitchFamily="18" charset="0"/>
                <a:cs typeface="Times New Roman" panose="02020603050405020304" pitchFamily="18" charset="0"/>
              </a:rPr>
              <a:t>library management </a:t>
            </a:r>
            <a:r>
              <a:rPr lang="en-IN" dirty="0" smtClean="0">
                <a:latin typeface="Times New Roman" panose="02020603050405020304" pitchFamily="18" charset="0"/>
                <a:cs typeface="Times New Roman" panose="02020603050405020304" pitchFamily="18" charset="0"/>
              </a:rPr>
              <a:t>systems like </a:t>
            </a:r>
            <a:r>
              <a:rPr lang="en-IN" b="1" dirty="0" smtClean="0">
                <a:latin typeface="Times New Roman" panose="02020603050405020304" pitchFamily="18" charset="0"/>
                <a:cs typeface="Times New Roman" panose="02020603050405020304" pitchFamily="18" charset="0"/>
              </a:rPr>
              <a:t>Koha, </a:t>
            </a:r>
            <a:r>
              <a:rPr lang="en-IN" b="1" dirty="0" err="1" smtClean="0">
                <a:latin typeface="Times New Roman" panose="02020603050405020304" pitchFamily="18" charset="0"/>
                <a:cs typeface="Times New Roman" panose="02020603050405020304" pitchFamily="18" charset="0"/>
              </a:rPr>
              <a:t>LibSys</a:t>
            </a:r>
            <a:r>
              <a:rPr lang="en-IN" b="1" dirty="0">
                <a:latin typeface="Times New Roman" panose="02020603050405020304" pitchFamily="18" charset="0"/>
                <a:cs typeface="Times New Roman" panose="02020603050405020304" pitchFamily="18" charset="0"/>
              </a:rPr>
              <a:t>, </a:t>
            </a:r>
            <a:r>
              <a:rPr lang="en-IN" b="1" dirty="0" err="1" smtClean="0">
                <a:latin typeface="Times New Roman" panose="02020603050405020304" pitchFamily="18" charset="0"/>
                <a:cs typeface="Times New Roman" panose="02020603050405020304" pitchFamily="18" charset="0"/>
              </a:rPr>
              <a:t>NewGenLib</a:t>
            </a:r>
            <a:r>
              <a:rPr lang="en-IN" b="1" dirty="0">
                <a:latin typeface="Times New Roman" panose="02020603050405020304" pitchFamily="18" charset="0"/>
                <a:cs typeface="Times New Roman" panose="02020603050405020304" pitchFamily="18" charset="0"/>
              </a:rPr>
              <a:t>, SOUL, Sanjay </a:t>
            </a:r>
            <a:r>
              <a:rPr lang="en-IN" dirty="0" err="1" smtClean="0">
                <a:latin typeface="Times New Roman" panose="02020603050405020304" pitchFamily="18" charset="0"/>
                <a:cs typeface="Times New Roman" panose="02020603050405020304" pitchFamily="18" charset="0"/>
              </a:rPr>
              <a:t>etc</a:t>
            </a:r>
            <a:r>
              <a:rPr lang="en-IN" dirty="0" smtClean="0">
                <a:latin typeface="Times New Roman" panose="02020603050405020304" pitchFamily="18" charset="0"/>
                <a:cs typeface="Times New Roman" panose="02020603050405020304" pitchFamily="18" charset="0"/>
              </a:rPr>
              <a:t> is used in libraries through which library can transform the traditional works like organising, technical operations, circulation, report generation, maintaining work into a digital one.</a:t>
            </a:r>
          </a:p>
          <a:p>
            <a:r>
              <a:rPr lang="en-US" b="1" dirty="0">
                <a:latin typeface="Times New Roman" panose="02020603050405020304" pitchFamily="18" charset="0"/>
                <a:cs typeface="Times New Roman" panose="02020603050405020304" pitchFamily="18" charset="0"/>
              </a:rPr>
              <a:t>Library Electronic Security system: </a:t>
            </a:r>
            <a:r>
              <a:rPr lang="en-US" dirty="0">
                <a:latin typeface="Times New Roman" panose="02020603050405020304" pitchFamily="18" charset="0"/>
                <a:cs typeface="Times New Roman" panose="02020603050405020304" pitchFamily="18" charset="0"/>
              </a:rPr>
              <a:t>ICT enhances library security through the use of Radio Frequency Identification Detector (RFID) for theft detection which is a combination of radio frequency used </a:t>
            </a:r>
            <a:r>
              <a:rPr lang="en-IN" dirty="0">
                <a:latin typeface="Times New Roman" panose="02020603050405020304" pitchFamily="18" charset="0"/>
                <a:cs typeface="Times New Roman" panose="02020603050405020304" pitchFamily="18" charset="0"/>
              </a:rPr>
              <a:t>technology and microchip technology.</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56702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Impact of ICT on Library Activities</a:t>
            </a:r>
            <a:endParaRPr lang="en-IN" dirty="0"/>
          </a:p>
        </p:txBody>
      </p:sp>
      <p:sp>
        <p:nvSpPr>
          <p:cNvPr id="3" name="Content Placeholder 2"/>
          <p:cNvSpPr>
            <a:spLocks noGrp="1"/>
          </p:cNvSpPr>
          <p:nvPr>
            <p:ph idx="1"/>
          </p:nvPr>
        </p:nvSpPr>
        <p:spPr>
          <a:xfrm>
            <a:off x="2360612" y="1693983"/>
            <a:ext cx="8915400" cy="4926625"/>
          </a:xfrm>
        </p:spPr>
        <p:txBody>
          <a:bodyPr>
            <a:normAutofit lnSpcReduction="10000"/>
          </a:bodyPr>
          <a:lstStyle/>
          <a:p>
            <a:pPr marL="0" indent="0">
              <a:buNone/>
            </a:pPr>
            <a:r>
              <a:rPr lang="en-US" dirty="0" smtClean="0">
                <a:latin typeface="Times New Roman" panose="02020603050405020304" pitchFamily="18" charset="0"/>
                <a:cs typeface="Times New Roman" panose="02020603050405020304" pitchFamily="18" charset="0"/>
              </a:rPr>
              <a:t>ICT has transformed  traditional library services into online such as Online </a:t>
            </a:r>
            <a:r>
              <a:rPr lang="en-IN" dirty="0" smtClean="0">
                <a:latin typeface="Times New Roman" panose="02020603050405020304" pitchFamily="18" charset="0"/>
                <a:cs typeface="Times New Roman" panose="02020603050405020304" pitchFamily="18" charset="0"/>
              </a:rPr>
              <a:t>Public Access Catalogue (OPAC), Current Awareness services(CAS), Selective Dissemination of Information (SDI), bibliographic </a:t>
            </a:r>
            <a:r>
              <a:rPr lang="en-US" dirty="0" smtClean="0">
                <a:latin typeface="Times New Roman" panose="02020603050405020304" pitchFamily="18" charset="0"/>
                <a:cs typeface="Times New Roman" panose="02020603050405020304" pitchFamily="18" charset="0"/>
              </a:rPr>
              <a:t>services </a:t>
            </a:r>
            <a:r>
              <a:rPr lang="en-US" dirty="0">
                <a:latin typeface="Times New Roman" panose="02020603050405020304" pitchFamily="18" charset="0"/>
                <a:cs typeface="Times New Roman" panose="02020603050405020304" pitchFamily="18" charset="0"/>
              </a:rPr>
              <a:t>as well as indexing </a:t>
            </a:r>
            <a:r>
              <a:rPr lang="en-US" dirty="0" smtClean="0">
                <a:latin typeface="Times New Roman" panose="02020603050405020304" pitchFamily="18" charset="0"/>
                <a:cs typeface="Times New Roman" panose="02020603050405020304" pitchFamily="18" charset="0"/>
              </a:rPr>
              <a:t>and abstracting</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Creation </a:t>
            </a:r>
            <a:r>
              <a:rPr lang="en-US" b="1" dirty="0">
                <a:latin typeface="Times New Roman" panose="02020603050405020304" pitchFamily="18" charset="0"/>
                <a:cs typeface="Times New Roman" panose="02020603050405020304" pitchFamily="18" charset="0"/>
              </a:rPr>
              <a:t>of </a:t>
            </a:r>
            <a:r>
              <a:rPr lang="en-US" b="1" dirty="0" smtClean="0">
                <a:latin typeface="Times New Roman" panose="02020603050405020304" pitchFamily="18" charset="0"/>
                <a:cs typeface="Times New Roman" panose="02020603050405020304" pitchFamily="18" charset="0"/>
              </a:rPr>
              <a:t>bibliographic data base online: </a:t>
            </a:r>
            <a:r>
              <a:rPr lang="en-US" dirty="0">
                <a:latin typeface="Times New Roman" panose="02020603050405020304" pitchFamily="18" charset="0"/>
                <a:cs typeface="Times New Roman" panose="02020603050405020304" pitchFamily="18" charset="0"/>
              </a:rPr>
              <a:t>OPAC is the computerized form of the library catalogue that </a:t>
            </a:r>
            <a:r>
              <a:rPr lang="en-US" dirty="0" smtClean="0">
                <a:latin typeface="Times New Roman" panose="02020603050405020304" pitchFamily="18" charset="0"/>
                <a:cs typeface="Times New Roman" panose="02020603050405020304" pitchFamily="18" charset="0"/>
              </a:rPr>
              <a:t>is the </a:t>
            </a:r>
            <a:r>
              <a:rPr lang="en-US" dirty="0">
                <a:latin typeface="Times New Roman" panose="02020603050405020304" pitchFamily="18" charset="0"/>
                <a:cs typeface="Times New Roman" panose="02020603050405020304" pitchFamily="18" charset="0"/>
              </a:rPr>
              <a:t>library holdings which is easy to use, save space and can be used to </a:t>
            </a:r>
            <a:r>
              <a:rPr lang="en-US" dirty="0" smtClean="0">
                <a:latin typeface="Times New Roman" panose="02020603050405020304" pitchFamily="18" charset="0"/>
                <a:cs typeface="Times New Roman" panose="02020603050405020304" pitchFamily="18" charset="0"/>
              </a:rPr>
              <a:t>access </a:t>
            </a:r>
            <a:r>
              <a:rPr lang="en-IN" dirty="0" smtClean="0">
                <a:latin typeface="Times New Roman" panose="02020603050405020304" pitchFamily="18" charset="0"/>
                <a:cs typeface="Times New Roman" panose="02020603050405020304" pitchFamily="18" charset="0"/>
              </a:rPr>
              <a:t>catalogues </a:t>
            </a:r>
            <a:r>
              <a:rPr lang="en-IN" dirty="0">
                <a:latin typeface="Times New Roman" panose="02020603050405020304" pitchFamily="18" charset="0"/>
                <a:cs typeface="Times New Roman" panose="02020603050405020304" pitchFamily="18" charset="0"/>
              </a:rPr>
              <a:t>of other libraries .</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Networking</a:t>
            </a:r>
            <a:r>
              <a:rPr lang="en-US" dirty="0">
                <a:latin typeface="Times New Roman" panose="02020603050405020304" pitchFamily="18" charset="0"/>
                <a:cs typeface="Times New Roman" panose="02020603050405020304" pitchFamily="18" charset="0"/>
              </a:rPr>
              <a:t>: ICT enables libraries to access information from different types of </a:t>
            </a:r>
            <a:r>
              <a:rPr lang="en-US" dirty="0" smtClean="0">
                <a:latin typeface="Times New Roman" panose="02020603050405020304" pitchFamily="18" charset="0"/>
                <a:cs typeface="Times New Roman" panose="02020603050405020304" pitchFamily="18" charset="0"/>
              </a:rPr>
              <a:t>online </a:t>
            </a:r>
            <a:r>
              <a:rPr lang="en-US" dirty="0">
                <a:latin typeface="Times New Roman" panose="02020603050405020304" pitchFamily="18" charset="0"/>
                <a:cs typeface="Times New Roman" panose="02020603050405020304" pitchFamily="18" charset="0"/>
              </a:rPr>
              <a:t>databases, in various disciples, </a:t>
            </a:r>
            <a:r>
              <a:rPr lang="en-US" dirty="0" smtClean="0">
                <a:latin typeface="Times New Roman" panose="02020603050405020304" pitchFamily="18" charset="0"/>
                <a:cs typeface="Times New Roman" panose="02020603050405020304" pitchFamily="18" charset="0"/>
              </a:rPr>
              <a:t>with </a:t>
            </a:r>
            <a:r>
              <a:rPr lang="en-US" dirty="0">
                <a:latin typeface="Times New Roman" panose="02020603050405020304" pitchFamily="18" charset="0"/>
                <a:cs typeface="Times New Roman" panose="02020603050405020304" pitchFamily="18" charset="0"/>
              </a:rPr>
              <a:t>the help of LAN or WAN networking.</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Resource </a:t>
            </a:r>
            <a:r>
              <a:rPr lang="en-US" b="1" dirty="0">
                <a:latin typeface="Times New Roman" panose="02020603050405020304" pitchFamily="18" charset="0"/>
                <a:cs typeface="Times New Roman" panose="02020603050405020304" pitchFamily="18" charset="0"/>
              </a:rPr>
              <a:t>Sharing</a:t>
            </a:r>
            <a:r>
              <a:rPr lang="en-US" dirty="0">
                <a:latin typeface="Times New Roman" panose="02020603050405020304" pitchFamily="18" charset="0"/>
                <a:cs typeface="Times New Roman" panose="02020603050405020304" pitchFamily="18" charset="0"/>
              </a:rPr>
              <a:t>: ICT can enhance the creation of a central union catalogue </a:t>
            </a:r>
            <a:r>
              <a:rPr lang="en-US" dirty="0" smtClean="0">
                <a:latin typeface="Times New Roman" panose="02020603050405020304" pitchFamily="18" charset="0"/>
                <a:cs typeface="Times New Roman" panose="02020603050405020304" pitchFamily="18" charset="0"/>
              </a:rPr>
              <a:t>which allows </a:t>
            </a:r>
            <a:r>
              <a:rPr lang="en-US" dirty="0">
                <a:latin typeface="Times New Roman" panose="02020603050405020304" pitchFamily="18" charset="0"/>
                <a:cs typeface="Times New Roman" panose="02020603050405020304" pitchFamily="18" charset="0"/>
              </a:rPr>
              <a:t>libraries to share from their resources</a:t>
            </a:r>
            <a:r>
              <a:rPr lang="en-US" dirty="0" smtClean="0">
                <a:latin typeface="Times New Roman" panose="02020603050405020304" pitchFamily="18" charset="0"/>
                <a:cs typeface="Times New Roman" panose="02020603050405020304" pitchFamily="18" charset="0"/>
              </a:rPr>
              <a:t>.</a:t>
            </a:r>
          </a:p>
          <a:p>
            <a:r>
              <a:rPr lang="en-IN" b="1" dirty="0">
                <a:latin typeface="Times New Roman" panose="02020603050405020304" pitchFamily="18" charset="0"/>
                <a:cs typeface="Times New Roman" panose="02020603050405020304" pitchFamily="18" charset="0"/>
              </a:rPr>
              <a:t>Institutional Repositories: </a:t>
            </a:r>
            <a:r>
              <a:rPr lang="en-IN" dirty="0">
                <a:latin typeface="Times New Roman" panose="02020603050405020304" pitchFamily="18" charset="0"/>
                <a:cs typeface="Times New Roman" panose="02020603050405020304" pitchFamily="18" charset="0"/>
              </a:rPr>
              <a:t>Institutional repositories include theses, dissertations, </a:t>
            </a:r>
            <a:r>
              <a:rPr lang="en-US" dirty="0">
                <a:latin typeface="Times New Roman" panose="02020603050405020304" pitchFamily="18" charset="0"/>
                <a:cs typeface="Times New Roman" panose="02020603050405020304" pitchFamily="18" charset="0"/>
              </a:rPr>
              <a:t>conference and seminar papers, and any other publication from faculty, students and research scholars within academic </a:t>
            </a:r>
            <a:r>
              <a:rPr lang="en-IN" dirty="0">
                <a:latin typeface="Times New Roman" panose="02020603050405020304" pitchFamily="18" charset="0"/>
                <a:cs typeface="Times New Roman" panose="02020603050405020304" pitchFamily="18" charset="0"/>
              </a:rPr>
              <a:t>institutions.</a:t>
            </a:r>
          </a:p>
          <a:p>
            <a:r>
              <a:rPr lang="en-US" b="1" dirty="0">
                <a:latin typeface="Times New Roman" panose="02020603050405020304" pitchFamily="18" charset="0"/>
                <a:cs typeface="Times New Roman" panose="02020603050405020304" pitchFamily="18" charset="0"/>
              </a:rPr>
              <a:t>Creation of a Virtual library: </a:t>
            </a:r>
            <a:r>
              <a:rPr lang="en-US" dirty="0">
                <a:latin typeface="Times New Roman" panose="02020603050405020304" pitchFamily="18" charset="0"/>
                <a:cs typeface="Times New Roman" panose="02020603050405020304" pitchFamily="18" charset="0"/>
              </a:rPr>
              <a:t>ICT promotes the establishment of a virtual library which exists without any regard to a physical space or location and which can be made possible by ICT .</a:t>
            </a:r>
            <a:endParaRPr lang="en-IN"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dirty="0" smtClean="0">
              <a:latin typeface="Times New Roman" panose="02020603050405020304" pitchFamily="18"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3870810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36431"/>
            <a:ext cx="8915400" cy="5521569"/>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Libraries are providing various ICT based services to their users which are listed as follows :</a:t>
            </a:r>
          </a:p>
          <a:p>
            <a:r>
              <a:rPr lang="en-US" b="1" dirty="0" smtClean="0">
                <a:latin typeface="Times New Roman" panose="02020603050405020304" pitchFamily="18" charset="0"/>
                <a:cs typeface="Times New Roman" panose="02020603050405020304" pitchFamily="18" charset="0"/>
              </a:rPr>
              <a:t>E-Journals: </a:t>
            </a:r>
            <a:r>
              <a:rPr lang="en-US" dirty="0" smtClean="0">
                <a:latin typeface="Times New Roman" panose="02020603050405020304" pitchFamily="18" charset="0"/>
                <a:cs typeface="Times New Roman" panose="02020603050405020304" pitchFamily="18" charset="0"/>
              </a:rPr>
              <a:t>Electronic Journals can be accessed via internet from any web enabled PC. Depending on the type of subscription, one or more users can access the service simultaneously, either directly from an independent web enabled PC or in a local area network through a proxy server. </a:t>
            </a:r>
            <a:r>
              <a:rPr lang="en-US" dirty="0">
                <a:latin typeface="Times New Roman" panose="02020603050405020304" pitchFamily="18" charset="0"/>
                <a:cs typeface="Times New Roman" panose="02020603050405020304" pitchFamily="18" charset="0"/>
              </a:rPr>
              <a:t>Many publishers of electronic journals </a:t>
            </a:r>
            <a:r>
              <a:rPr lang="en-US" dirty="0" smtClean="0">
                <a:latin typeface="Times New Roman" panose="02020603050405020304" pitchFamily="18" charset="0"/>
                <a:cs typeface="Times New Roman" panose="02020603050405020304" pitchFamily="18" charset="0"/>
              </a:rPr>
              <a:t>offer their </a:t>
            </a:r>
            <a:r>
              <a:rPr lang="en-US" dirty="0">
                <a:latin typeface="Times New Roman" panose="02020603050405020304" pitchFamily="18" charset="0"/>
                <a:cs typeface="Times New Roman" panose="02020603050405020304" pitchFamily="18" charset="0"/>
              </a:rPr>
              <a:t>journals </a:t>
            </a:r>
            <a:r>
              <a:rPr lang="en-US" dirty="0" smtClean="0">
                <a:latin typeface="Times New Roman" panose="02020603050405020304" pitchFamily="18" charset="0"/>
                <a:cs typeface="Times New Roman" panose="02020603050405020304" pitchFamily="18" charset="0"/>
              </a:rPr>
              <a:t>through consortia </a:t>
            </a:r>
            <a:r>
              <a:rPr lang="en-US" dirty="0">
                <a:latin typeface="Times New Roman" panose="02020603050405020304" pitchFamily="18" charset="0"/>
                <a:cs typeface="Times New Roman" panose="02020603050405020304" pitchFamily="18" charset="0"/>
              </a:rPr>
              <a:t>of libraries at much lower rates. </a:t>
            </a:r>
            <a:r>
              <a:rPr lang="en-US" i="1" dirty="0">
                <a:latin typeface="Times New Roman" panose="02020603050405020304" pitchFamily="18" charset="0"/>
                <a:cs typeface="Times New Roman" panose="02020603050405020304" pitchFamily="18" charset="0"/>
              </a:rPr>
              <a:t>INDEST (Indian </a:t>
            </a:r>
            <a:r>
              <a:rPr lang="en-US" i="1" dirty="0" smtClean="0">
                <a:latin typeface="Times New Roman" panose="02020603050405020304" pitchFamily="18" charset="0"/>
                <a:cs typeface="Times New Roman" panose="02020603050405020304" pitchFamily="18" charset="0"/>
              </a:rPr>
              <a:t>Digital Library </a:t>
            </a:r>
            <a:r>
              <a:rPr lang="en-US" i="1" dirty="0">
                <a:latin typeface="Times New Roman" panose="02020603050405020304" pitchFamily="18" charset="0"/>
                <a:cs typeface="Times New Roman" panose="02020603050405020304" pitchFamily="18" charset="0"/>
              </a:rPr>
              <a:t>of Engineering, Science and Technology), </a:t>
            </a:r>
            <a:r>
              <a:rPr lang="en-US" dirty="0">
                <a:latin typeface="Times New Roman" panose="02020603050405020304" pitchFamily="18" charset="0"/>
                <a:cs typeface="Times New Roman" panose="02020603050405020304" pitchFamily="18" charset="0"/>
              </a:rPr>
              <a:t>and </a:t>
            </a:r>
            <a:r>
              <a:rPr lang="en-US" i="1" dirty="0" smtClean="0">
                <a:latin typeface="Times New Roman" panose="02020603050405020304" pitchFamily="18" charset="0"/>
                <a:cs typeface="Times New Roman" panose="02020603050405020304" pitchFamily="18" charset="0"/>
              </a:rPr>
              <a:t>INFLIBNET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two such consortia operating in India. Access to articles </a:t>
            </a:r>
            <a:r>
              <a:rPr lang="en-US" dirty="0" smtClean="0">
                <a:latin typeface="Times New Roman" panose="02020603050405020304" pitchFamily="18" charset="0"/>
                <a:cs typeface="Times New Roman" panose="02020603050405020304" pitchFamily="18" charset="0"/>
              </a:rPr>
              <a:t>in electronic </a:t>
            </a:r>
            <a:r>
              <a:rPr lang="en-US" dirty="0">
                <a:latin typeface="Times New Roman" panose="02020603050405020304" pitchFamily="18" charset="0"/>
                <a:cs typeface="Times New Roman" panose="02020603050405020304" pitchFamily="18" charset="0"/>
              </a:rPr>
              <a:t>journals can also be made through aggregator </a:t>
            </a:r>
            <a:r>
              <a:rPr lang="en-US" dirty="0" smtClean="0">
                <a:latin typeface="Times New Roman" panose="02020603050405020304" pitchFamily="18" charset="0"/>
                <a:cs typeface="Times New Roman" panose="02020603050405020304" pitchFamily="18" charset="0"/>
              </a:rPr>
              <a:t>services which </a:t>
            </a:r>
            <a:r>
              <a:rPr lang="en-US" dirty="0">
                <a:latin typeface="Times New Roman" panose="02020603050405020304" pitchFamily="18" charset="0"/>
                <a:cs typeface="Times New Roman" panose="02020603050405020304" pitchFamily="18" charset="0"/>
              </a:rPr>
              <a:t>offer searchable databases of contents of e-journals </a:t>
            </a:r>
            <a:r>
              <a:rPr lang="en-US" dirty="0" smtClean="0">
                <a:latin typeface="Times New Roman" panose="02020603050405020304" pitchFamily="18" charset="0"/>
                <a:cs typeface="Times New Roman" panose="02020603050405020304" pitchFamily="18" charset="0"/>
              </a:rPr>
              <a:t>from several </a:t>
            </a:r>
            <a:r>
              <a:rPr lang="en-US" dirty="0">
                <a:latin typeface="Times New Roman" panose="02020603050405020304" pitchFamily="18" charset="0"/>
                <a:cs typeface="Times New Roman" panose="02020603050405020304" pitchFamily="18" charset="0"/>
              </a:rPr>
              <a:t>publishers, and links to journal site for full text. </a:t>
            </a:r>
            <a:r>
              <a:rPr lang="en-US" dirty="0" smtClean="0">
                <a:latin typeface="Times New Roman" panose="02020603050405020304" pitchFamily="18" charset="0"/>
                <a:cs typeface="Times New Roman" panose="02020603050405020304" pitchFamily="18" charset="0"/>
              </a:rPr>
              <a:t>Emerald, OCLC </a:t>
            </a:r>
            <a:r>
              <a:rPr lang="en-US" dirty="0">
                <a:latin typeface="Times New Roman" panose="02020603050405020304" pitchFamily="18" charset="0"/>
                <a:cs typeface="Times New Roman" panose="02020603050405020304" pitchFamily="18" charset="0"/>
              </a:rPr>
              <a:t>and J-Gate are some of the example of e-journal </a:t>
            </a:r>
            <a:r>
              <a:rPr lang="en-US" dirty="0" smtClean="0">
                <a:latin typeface="Times New Roman" panose="02020603050405020304" pitchFamily="18" charset="0"/>
                <a:cs typeface="Times New Roman" panose="02020603050405020304" pitchFamily="18" charset="0"/>
              </a:rPr>
              <a:t>aggregator </a:t>
            </a:r>
            <a:r>
              <a:rPr lang="en-IN" dirty="0" smtClean="0">
                <a:latin typeface="Times New Roman" panose="02020603050405020304" pitchFamily="18" charset="0"/>
                <a:cs typeface="Times New Roman" panose="02020603050405020304" pitchFamily="18" charset="0"/>
              </a:rPr>
              <a:t>services.</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E-books: </a:t>
            </a:r>
            <a:r>
              <a:rPr lang="en-US" dirty="0" smtClean="0">
                <a:latin typeface="Times New Roman" panose="02020603050405020304" pitchFamily="18" charset="0"/>
                <a:cs typeface="Times New Roman" panose="02020603050405020304" pitchFamily="18" charset="0"/>
              </a:rPr>
              <a:t>E-Book is available in the digital form which can be read on laptop, computer or on mobile devices. It provides the facilities like annotation, multimedia ,text search, portability and 24 hours access.</a:t>
            </a:r>
          </a:p>
          <a:p>
            <a:r>
              <a:rPr lang="en-US" b="1" dirty="0" smtClean="0">
                <a:latin typeface="Times New Roman" panose="02020603050405020304" pitchFamily="18" charset="0"/>
                <a:cs typeface="Times New Roman" panose="02020603050405020304" pitchFamily="18" charset="0"/>
              </a:rPr>
              <a:t>Electronic Theses and Dissertations (ETD): </a:t>
            </a:r>
            <a:r>
              <a:rPr lang="en-US" dirty="0" smtClean="0">
                <a:latin typeface="Times New Roman" panose="02020603050405020304" pitchFamily="18" charset="0"/>
                <a:cs typeface="Times New Roman" panose="02020603050405020304" pitchFamily="18" charset="0"/>
              </a:rPr>
              <a:t>Now a days due to the availability of ICT universities are converting the theses and dissertation collection into digital library. In India, </a:t>
            </a:r>
            <a:r>
              <a:rPr lang="en-US" dirty="0" err="1" smtClean="0">
                <a:latin typeface="Times New Roman" panose="02020603050405020304" pitchFamily="18" charset="0"/>
                <a:cs typeface="Times New Roman" panose="02020603050405020304" pitchFamily="18" charset="0"/>
              </a:rPr>
              <a:t>Inflibnet</a:t>
            </a:r>
            <a:r>
              <a:rPr lang="en-US" dirty="0" smtClean="0">
                <a:latin typeface="Times New Roman" panose="02020603050405020304" pitchFamily="18" charset="0"/>
                <a:cs typeface="Times New Roman" panose="02020603050405020304" pitchFamily="18" charset="0"/>
              </a:rPr>
              <a:t> is taking initiatives to provide dissertations in digital form from different universities and make it available for research scholars for further studies.</a:t>
            </a:r>
            <a:endParaRPr lang="en-IN"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592925" y="624110"/>
            <a:ext cx="8911687" cy="712321"/>
          </a:xfrm>
        </p:spPr>
        <p:txBody>
          <a:bodyPr/>
          <a:lstStyle/>
          <a:p>
            <a:r>
              <a:rPr lang="en-US" b="1" dirty="0">
                <a:latin typeface="Times New Roman" panose="02020603050405020304" pitchFamily="18" charset="0"/>
                <a:cs typeface="Times New Roman" panose="02020603050405020304" pitchFamily="18" charset="0"/>
              </a:rPr>
              <a:t>ICT Based Services Implemented in Library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57097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ICT Based Services Implemented in Library</a:t>
            </a:r>
            <a:endParaRPr lang="en-IN" dirty="0"/>
          </a:p>
        </p:txBody>
      </p:sp>
      <p:sp>
        <p:nvSpPr>
          <p:cNvPr id="3" name="Content Placeholder 2"/>
          <p:cNvSpPr>
            <a:spLocks noGrp="1"/>
          </p:cNvSpPr>
          <p:nvPr>
            <p:ph idx="1"/>
          </p:nvPr>
        </p:nvSpPr>
        <p:spPr>
          <a:xfrm>
            <a:off x="2457328" y="2256693"/>
            <a:ext cx="8915400" cy="3777622"/>
          </a:xfrm>
        </p:spPr>
        <p:txBody>
          <a:bodyPr>
            <a:normAutofit/>
          </a:bodyPr>
          <a:lstStyle/>
          <a:p>
            <a:r>
              <a:rPr lang="en-US" b="1" dirty="0" smtClean="0">
                <a:latin typeface="Times New Roman" panose="02020603050405020304" pitchFamily="18" charset="0"/>
                <a:cs typeface="Times New Roman" panose="02020603050405020304" pitchFamily="18" charset="0"/>
              </a:rPr>
              <a:t>Web </a:t>
            </a:r>
            <a:r>
              <a:rPr lang="en-US" b="1" dirty="0">
                <a:latin typeface="Times New Roman" panose="02020603050405020304" pitchFamily="18" charset="0"/>
                <a:cs typeface="Times New Roman" panose="02020603050405020304" pitchFamily="18" charset="0"/>
              </a:rPr>
              <a:t>access to OPAC (</a:t>
            </a:r>
            <a:r>
              <a:rPr lang="en-US" dirty="0">
                <a:latin typeface="Times New Roman" panose="02020603050405020304" pitchFamily="18" charset="0"/>
                <a:cs typeface="Times New Roman" panose="02020603050405020304" pitchFamily="18" charset="0"/>
              </a:rPr>
              <a:t>Online Public Access Catalogue interfaces)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Library catalogue </a:t>
            </a:r>
            <a:r>
              <a:rPr lang="en-US" dirty="0" smtClean="0">
                <a:latin typeface="Times New Roman" panose="02020603050405020304" pitchFamily="18" charset="0"/>
                <a:cs typeface="Times New Roman" panose="02020603050405020304" pitchFamily="18" charset="0"/>
              </a:rPr>
              <a:t>is use </a:t>
            </a:r>
            <a:r>
              <a:rPr lang="en-US" dirty="0">
                <a:latin typeface="Times New Roman" panose="02020603050405020304" pitchFamily="18" charset="0"/>
                <a:cs typeface="Times New Roman" panose="02020603050405020304" pitchFamily="18" charset="0"/>
              </a:rPr>
              <a:t>To locate references in the </a:t>
            </a:r>
            <a:r>
              <a:rPr lang="en-US" dirty="0" smtClean="0">
                <a:latin typeface="Times New Roman" panose="02020603050405020304" pitchFamily="18" charset="0"/>
                <a:cs typeface="Times New Roman" panose="02020603050405020304" pitchFamily="18" charset="0"/>
              </a:rPr>
              <a:t>library. The </a:t>
            </a:r>
            <a:r>
              <a:rPr lang="en-US" dirty="0">
                <a:latin typeface="Times New Roman" panose="02020603050405020304" pitchFamily="18" charset="0"/>
                <a:cs typeface="Times New Roman" panose="02020603050405020304" pitchFamily="18" charset="0"/>
              </a:rPr>
              <a:t>internet and web-based technologies have made it possible for the libraries to provide access to their catalogues globally. It helps the library users to access to information from anywhere in the world when OPAC is available on the internet. The library users also find it easier to learn and use the OPACs from different library systems. Web-based OPAC allows for linking to other information resources such as tables of content, full-text documents, author, title, publisher, publication year etc</a:t>
            </a:r>
            <a:r>
              <a:rPr lang="en-US" dirty="0" smtClean="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Electronic Document Delivery : </a:t>
            </a:r>
            <a:r>
              <a:rPr lang="en-US" dirty="0">
                <a:latin typeface="Times New Roman" panose="02020603050405020304" pitchFamily="18" charset="0"/>
                <a:cs typeface="Times New Roman" panose="02020603050405020304" pitchFamily="18" charset="0"/>
              </a:rPr>
              <a:t>Libraries are implementing ICT based inter-library lending system using electronic networks to deliver copies of journal article and other documents in digital formats. Libraries are providing their users with access to networked </a:t>
            </a:r>
            <a:r>
              <a:rPr lang="en-IN" dirty="0">
                <a:latin typeface="Times New Roman" panose="02020603050405020304" pitchFamily="18" charset="0"/>
                <a:cs typeface="Times New Roman" panose="02020603050405020304" pitchFamily="18" charset="0"/>
              </a:rPr>
              <a:t>information resources i.e. databases, electronic scholarly journals, </a:t>
            </a:r>
            <a:r>
              <a:rPr lang="en-IN" dirty="0" err="1">
                <a:latin typeface="Times New Roman" panose="02020603050405020304" pitchFamily="18" charset="0"/>
                <a:cs typeface="Times New Roman" panose="02020603050405020304" pitchFamily="18" charset="0"/>
              </a:rPr>
              <a:t>encyclopedias</a:t>
            </a:r>
            <a:r>
              <a:rPr lang="en-IN" dirty="0">
                <a:latin typeface="Times New Roman" panose="02020603050405020304" pitchFamily="18" charset="0"/>
                <a:cs typeface="Times New Roman" panose="02020603050405020304" pitchFamily="18" charset="0"/>
              </a:rPr>
              <a:t>, public </a:t>
            </a:r>
            <a:r>
              <a:rPr lang="en-US" dirty="0">
                <a:latin typeface="Times New Roman" panose="02020603050405020304" pitchFamily="18" charset="0"/>
                <a:cs typeface="Times New Roman" panose="02020603050405020304" pitchFamily="18" charset="0"/>
              </a:rPr>
              <a:t>government information provided by various publishers or suppliers.</a:t>
            </a:r>
          </a:p>
          <a:p>
            <a:pPr marL="0" indent="0">
              <a:buNone/>
            </a:pPr>
            <a:endParaRPr lang="en-IN" dirty="0"/>
          </a:p>
          <a:p>
            <a:endParaRPr lang="en-US" dirty="0" smtClean="0"/>
          </a:p>
          <a:p>
            <a:endParaRPr lang="en-US" dirty="0"/>
          </a:p>
        </p:txBody>
      </p:sp>
    </p:spTree>
    <p:extLst>
      <p:ext uri="{BB962C8B-B14F-4D97-AF65-F5344CB8AC3E}">
        <p14:creationId xmlns:p14="http://schemas.microsoft.com/office/powerpoint/2010/main" xmlns="" val="426084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377</TotalTime>
  <Words>3180</Words>
  <Application>Microsoft Office PowerPoint</Application>
  <PresentationFormat>Custom</PresentationFormat>
  <Paragraphs>137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Wisp</vt:lpstr>
      <vt:lpstr>ICT enabled services in academic libraries</vt:lpstr>
      <vt:lpstr>Introduction</vt:lpstr>
      <vt:lpstr>Objectives of the study </vt:lpstr>
      <vt:lpstr>Users of academic library</vt:lpstr>
      <vt:lpstr>ICT Tools for Different Library Activities</vt:lpstr>
      <vt:lpstr>Library Management using ICT :</vt:lpstr>
      <vt:lpstr>Impact of ICT on Library Activities</vt:lpstr>
      <vt:lpstr>ICT Based Services Implemented in Library</vt:lpstr>
      <vt:lpstr>ICT Based Services Implemented in Library</vt:lpstr>
      <vt:lpstr>ICT Based Services Implemented in Library</vt:lpstr>
      <vt:lpstr>Use of Virtual Communication Tools in Library</vt:lpstr>
      <vt:lpstr>Use of Virtual Communication Tools in Library</vt:lpstr>
      <vt:lpstr>Slide 13</vt:lpstr>
      <vt:lpstr>Slide 14</vt:lpstr>
      <vt:lpstr>Slide 15</vt:lpstr>
      <vt:lpstr>Digtal initiatives taken by Government of India mainly for academic institutions</vt:lpstr>
      <vt:lpstr>BENEFITS OF ICT IN LIBRARIES </vt:lpstr>
      <vt:lpstr>BENEFITS OF ICT IN LIBRARIES</vt:lpstr>
      <vt:lpstr>ICT Disadvantages/ Limitations</vt:lpstr>
      <vt:lpstr>Conclusion</vt:lpstr>
      <vt:lpstr>References</vt:lpstr>
      <vt:lpstr>Slide 22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Disadvantages/ Limitations</dc:title>
  <dc:creator>ABC</dc:creator>
  <cp:lastModifiedBy>LIBRARY</cp:lastModifiedBy>
  <cp:revision>179</cp:revision>
  <dcterms:created xsi:type="dcterms:W3CDTF">2024-07-05T18:48:29Z</dcterms:created>
  <dcterms:modified xsi:type="dcterms:W3CDTF">2024-11-28T07:34:59Z</dcterms:modified>
</cp:coreProperties>
</file>