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1" r:id="rId8"/>
    <p:sldId id="263" r:id="rId9"/>
    <p:sldId id="262" r:id="rId10"/>
    <p:sldId id="265"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A2F4"/>
    <a:srgbClr val="D6009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3DE164-F073-49EF-A58E-6C1B633DF853}"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70FD8E-BD8F-4E5C-B251-9D72C461F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DE164-F073-49EF-A58E-6C1B633DF853}"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70FD8E-BD8F-4E5C-B251-9D72C461F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DE164-F073-49EF-A58E-6C1B633DF853}"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70FD8E-BD8F-4E5C-B251-9D72C461F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DE164-F073-49EF-A58E-6C1B633DF853}"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70FD8E-BD8F-4E5C-B251-9D72C461F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3DE164-F073-49EF-A58E-6C1B633DF853}"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70FD8E-BD8F-4E5C-B251-9D72C461F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3DE164-F073-49EF-A58E-6C1B633DF853}"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70FD8E-BD8F-4E5C-B251-9D72C461F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3DE164-F073-49EF-A58E-6C1B633DF853}" type="datetimeFigureOut">
              <a:rPr lang="en-US" smtClean="0"/>
              <a:pPr/>
              <a:t>11/28/2024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70FD8E-BD8F-4E5C-B251-9D72C461F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3DE164-F073-49EF-A58E-6C1B633DF853}" type="datetimeFigureOut">
              <a:rPr lang="en-US" smtClean="0"/>
              <a:pPr/>
              <a:t>11/28/2024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70FD8E-BD8F-4E5C-B251-9D72C461F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3DE164-F073-49EF-A58E-6C1B633DF853}" type="datetimeFigureOut">
              <a:rPr lang="en-US" smtClean="0"/>
              <a:pPr/>
              <a:t>11/28/2024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70FD8E-BD8F-4E5C-B251-9D72C461F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DE164-F073-49EF-A58E-6C1B633DF853}"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70FD8E-BD8F-4E5C-B251-9D72C461F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DE164-F073-49EF-A58E-6C1B633DF853}"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70FD8E-BD8F-4E5C-B251-9D72C461F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DE164-F073-49EF-A58E-6C1B633DF853}" type="datetimeFigureOut">
              <a:rPr lang="en-US" smtClean="0"/>
              <a:pPr/>
              <a:t>11/28/2024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70FD8E-BD8F-4E5C-B251-9D72C461F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848600" cy="2514600"/>
          </a:xfrm>
        </p:spPr>
        <p:txBody>
          <a:bodyPr/>
          <a:lstStyle/>
          <a:p>
            <a:r>
              <a:rPr lang="en-US" b="1" dirty="0"/>
              <a:t>Open Government Data: </a:t>
            </a:r>
            <a:r>
              <a:rPr lang="en-US" b="1" dirty="0" smtClean="0"/>
              <a:t>Right To Information </a:t>
            </a:r>
            <a:r>
              <a:rPr lang="en-US" b="1" dirty="0"/>
              <a:t>for the </a:t>
            </a:r>
            <a:r>
              <a:rPr lang="en-US" b="1" dirty="0" smtClean="0"/>
              <a:t>Citizens</a:t>
            </a:r>
            <a:br>
              <a:rPr lang="en-US" b="1" dirty="0" smtClean="0"/>
            </a:br>
            <a:endParaRPr lang="en-US" dirty="0"/>
          </a:p>
        </p:txBody>
      </p:sp>
      <p:sp>
        <p:nvSpPr>
          <p:cNvPr id="3" name="Subtitle 2"/>
          <p:cNvSpPr>
            <a:spLocks noGrp="1"/>
          </p:cNvSpPr>
          <p:nvPr>
            <p:ph type="subTitle" idx="1"/>
          </p:nvPr>
        </p:nvSpPr>
        <p:spPr>
          <a:xfrm>
            <a:off x="1447800" y="2743200"/>
            <a:ext cx="6400800" cy="3200400"/>
          </a:xfrm>
        </p:spPr>
        <p:txBody>
          <a:bodyPr>
            <a:normAutofit fontScale="47500" lnSpcReduction="20000"/>
          </a:bodyPr>
          <a:lstStyle/>
          <a:p>
            <a:endParaRPr lang="en-US" sz="8000" b="1" dirty="0" smtClean="0">
              <a:latin typeface="Times New Roman" pitchFamily="18" charset="0"/>
              <a:cs typeface="Times New Roman" pitchFamily="18" charset="0"/>
            </a:endParaRPr>
          </a:p>
          <a:p>
            <a:r>
              <a:rPr lang="en-US" sz="6700" b="1" smtClean="0">
                <a:solidFill>
                  <a:schemeClr val="tx1"/>
                </a:solidFill>
                <a:latin typeface="Times New Roman" pitchFamily="18" charset="0"/>
                <a:cs typeface="Times New Roman" pitchFamily="18" charset="0"/>
              </a:rPr>
              <a:t>Dr. Paramita</a:t>
            </a:r>
            <a:r>
              <a:rPr lang="en-US" sz="6700" b="1" dirty="0" smtClean="0">
                <a:solidFill>
                  <a:schemeClr val="tx1"/>
                </a:solidFill>
                <a:latin typeface="Times New Roman" pitchFamily="18" charset="0"/>
                <a:cs typeface="Times New Roman" pitchFamily="18" charset="0"/>
              </a:rPr>
              <a:t> </a:t>
            </a:r>
            <a:r>
              <a:rPr lang="en-US" sz="6700" b="1" dirty="0" err="1" smtClean="0">
                <a:solidFill>
                  <a:schemeClr val="tx1"/>
                </a:solidFill>
                <a:latin typeface="Times New Roman" pitchFamily="18" charset="0"/>
                <a:cs typeface="Times New Roman" pitchFamily="18" charset="0"/>
              </a:rPr>
              <a:t>Sen</a:t>
            </a:r>
            <a:endParaRPr lang="en-US" sz="6700" b="1" dirty="0" smtClean="0">
              <a:solidFill>
                <a:schemeClr val="tx1"/>
              </a:solidFill>
              <a:latin typeface="Times New Roman" pitchFamily="18" charset="0"/>
              <a:cs typeface="Times New Roman" pitchFamily="18" charset="0"/>
            </a:endParaRPr>
          </a:p>
          <a:p>
            <a:r>
              <a:rPr lang="en-US" sz="6700" dirty="0" smtClean="0">
                <a:solidFill>
                  <a:schemeClr val="tx1"/>
                </a:solidFill>
                <a:latin typeface="Times New Roman" pitchFamily="18" charset="0"/>
                <a:cs typeface="Times New Roman" pitchFamily="18" charset="0"/>
              </a:rPr>
              <a:t>Librarian,</a:t>
            </a:r>
          </a:p>
          <a:p>
            <a:r>
              <a:rPr lang="en-US" sz="6700" dirty="0" err="1" smtClean="0">
                <a:solidFill>
                  <a:schemeClr val="tx1"/>
                </a:solidFill>
                <a:latin typeface="Times New Roman" pitchFamily="18" charset="0"/>
                <a:cs typeface="Times New Roman" pitchFamily="18" charset="0"/>
              </a:rPr>
              <a:t>Chandraketugarh</a:t>
            </a:r>
            <a:r>
              <a:rPr lang="en-US" sz="6700" dirty="0" smtClean="0">
                <a:solidFill>
                  <a:schemeClr val="tx1"/>
                </a:solidFill>
                <a:latin typeface="Times New Roman" pitchFamily="18" charset="0"/>
                <a:cs typeface="Times New Roman" pitchFamily="18" charset="0"/>
              </a:rPr>
              <a:t> </a:t>
            </a:r>
            <a:r>
              <a:rPr lang="en-US" sz="6700" dirty="0" err="1" smtClean="0">
                <a:solidFill>
                  <a:schemeClr val="tx1"/>
                </a:solidFill>
                <a:latin typeface="Times New Roman" pitchFamily="18" charset="0"/>
                <a:cs typeface="Times New Roman" pitchFamily="18" charset="0"/>
              </a:rPr>
              <a:t>Sahidullah</a:t>
            </a:r>
            <a:r>
              <a:rPr lang="en-US" sz="6700" dirty="0" smtClean="0">
                <a:solidFill>
                  <a:schemeClr val="tx1"/>
                </a:solidFill>
                <a:latin typeface="Times New Roman" pitchFamily="18" charset="0"/>
                <a:cs typeface="Times New Roman" pitchFamily="18" charset="0"/>
              </a:rPr>
              <a:t> </a:t>
            </a:r>
            <a:r>
              <a:rPr lang="en-US" sz="6700" dirty="0" err="1" smtClean="0">
                <a:solidFill>
                  <a:schemeClr val="tx1"/>
                </a:solidFill>
                <a:latin typeface="Times New Roman" pitchFamily="18" charset="0"/>
                <a:cs typeface="Times New Roman" pitchFamily="18" charset="0"/>
              </a:rPr>
              <a:t>Smriti</a:t>
            </a:r>
            <a:r>
              <a:rPr lang="en-US" sz="6700" dirty="0" smtClean="0">
                <a:solidFill>
                  <a:schemeClr val="tx1"/>
                </a:solidFill>
                <a:latin typeface="Times New Roman" pitchFamily="18" charset="0"/>
                <a:cs typeface="Times New Roman" pitchFamily="18" charset="0"/>
              </a:rPr>
              <a:t> </a:t>
            </a:r>
            <a:r>
              <a:rPr lang="en-US" sz="6700" dirty="0" err="1" smtClean="0">
                <a:solidFill>
                  <a:schemeClr val="tx1"/>
                </a:solidFill>
                <a:latin typeface="Times New Roman" pitchFamily="18" charset="0"/>
                <a:cs typeface="Times New Roman" pitchFamily="18" charset="0"/>
              </a:rPr>
              <a:t>Mahavidyalaya</a:t>
            </a:r>
            <a:r>
              <a:rPr lang="en-US" sz="6700" dirty="0" smtClean="0">
                <a:solidFill>
                  <a:schemeClr val="tx1"/>
                </a:solidFill>
                <a:latin typeface="Times New Roman" pitchFamily="18" charset="0"/>
                <a:cs typeface="Times New Roman" pitchFamily="18" charset="0"/>
              </a:rPr>
              <a:t>, </a:t>
            </a:r>
            <a:r>
              <a:rPr lang="en-US" sz="6700" dirty="0" err="1" smtClean="0">
                <a:solidFill>
                  <a:schemeClr val="tx1"/>
                </a:solidFill>
                <a:latin typeface="Times New Roman" pitchFamily="18" charset="0"/>
                <a:cs typeface="Times New Roman" pitchFamily="18" charset="0"/>
              </a:rPr>
              <a:t>Berachampa</a:t>
            </a:r>
            <a:endParaRPr lang="en-US" sz="6700" dirty="0" smtClean="0">
              <a:solidFill>
                <a:schemeClr val="tx1"/>
              </a:solidFill>
              <a:latin typeface="Times New Roman" pitchFamily="18" charset="0"/>
              <a:cs typeface="Times New Roman" pitchFamily="18" charset="0"/>
            </a:endParaRPr>
          </a:p>
          <a:p>
            <a:r>
              <a:rPr lang="en-US" sz="6700" dirty="0" smtClean="0">
                <a:solidFill>
                  <a:schemeClr val="tx1"/>
                </a:solidFill>
                <a:latin typeface="Times New Roman" pitchFamily="18" charset="0"/>
                <a:cs typeface="Times New Roman" pitchFamily="18" charset="0"/>
              </a:rPr>
              <a:t>West Bengal 743424</a:t>
            </a:r>
          </a:p>
          <a:p>
            <a:endParaRPr lang="en-US" dirty="0" smtClean="0">
              <a:solidFill>
                <a:schemeClr val="tx1"/>
              </a:solidFill>
              <a:latin typeface="Times New Roman" pitchFamily="18" charset="0"/>
              <a:cs typeface="Times New Roman" pitchFamily="18" charset="0"/>
            </a:endParaRPr>
          </a:p>
          <a:p>
            <a:endParaRPr lang="en-US" dirty="0" smtClean="0">
              <a:solidFill>
                <a:schemeClr val="tx1"/>
              </a:solidFill>
              <a:latin typeface="Times New Roman" pitchFamily="18" charset="0"/>
              <a:cs typeface="Times New Roman" pitchFamily="18" charset="0"/>
            </a:endParaRPr>
          </a:p>
          <a:p>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Some Open Government Data Initiatives in India</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Autofit/>
          </a:bodyPr>
          <a:lstStyle/>
          <a:p>
            <a:pPr>
              <a:buFont typeface="Wingdings" pitchFamily="2" charset="2"/>
              <a:buChar char="q"/>
            </a:pPr>
            <a:r>
              <a:rPr lang="en-US" sz="18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NDSAP (National Data Sharing and Accessibility Policy)</a:t>
            </a:r>
            <a:endParaRPr lang="en-US" sz="20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NDSAP aims to provide an enabling provision and platform for proactive and open access to the data generated by  Government of India. The objective of this policy is to facilitate access to Government of India owned shareable data along with its usage information in machine readable form through a wide area network all over the country in a periodically updatable manner, within the framework of various related policies, acts and rules of Government of India, thereby permitting a wider accessibility and usage by public.</a:t>
            </a:r>
          </a:p>
          <a:p>
            <a:pPr>
              <a:buNone/>
            </a:pPr>
            <a:endParaRPr lang="en-US" sz="1800" dirty="0" smtClean="0">
              <a:latin typeface="Times New Roman" pitchFamily="18" charset="0"/>
              <a:cs typeface="Times New Roman" pitchFamily="18" charset="0"/>
            </a:endParaRPr>
          </a:p>
          <a:p>
            <a:pPr>
              <a:buFont typeface="Wingdings" pitchFamily="2" charset="2"/>
              <a:buChar char="q"/>
            </a:pPr>
            <a:r>
              <a:rPr lang="en-US" sz="2000" b="1" dirty="0" smtClean="0">
                <a:latin typeface="Times New Roman" pitchFamily="18" charset="0"/>
                <a:cs typeface="Times New Roman" pitchFamily="18" charset="0"/>
              </a:rPr>
              <a:t>Open Government Data (OGD) Platform India</a:t>
            </a:r>
          </a:p>
          <a:p>
            <a:pPr>
              <a:buNone/>
            </a:pPr>
            <a:r>
              <a:rPr lang="en-US" sz="1800" dirty="0" smtClean="0">
                <a:latin typeface="Times New Roman" pitchFamily="18" charset="0"/>
                <a:cs typeface="Times New Roman" pitchFamily="18" charset="0"/>
              </a:rPr>
              <a:t>      Open Government Data (OGD) Platform India (data.gov.in) is a platform for supporting Open Data initiative of Government of India. The portal is intended to be used by Government of India Ministries/ Departments their organizations to publish datasets, documents, services, tools and applications collected by them for public use. It intends to increase transparency in the functioning of Government and also open avenues for many more innovative uses of Government Data.</a:t>
            </a:r>
          </a:p>
          <a:p>
            <a:endParaRPr lang="en-US" sz="1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b="1" dirty="0" smtClean="0">
                <a:latin typeface="Times New Roman" pitchFamily="18" charset="0"/>
                <a:cs typeface="Times New Roman" pitchFamily="18" charset="0"/>
              </a:rPr>
              <a:t>Conclusion</a:t>
            </a:r>
            <a:r>
              <a:rPr lang="en-US" dirty="0" smtClean="0"/>
              <a:t/>
            </a:r>
            <a:br>
              <a:rPr lang="en-US" dirty="0" smtClean="0"/>
            </a:br>
            <a:endParaRPr lang="en-US" dirty="0"/>
          </a:p>
        </p:txBody>
      </p:sp>
      <p:sp>
        <p:nvSpPr>
          <p:cNvPr id="3" name="Content Placeholder 2"/>
          <p:cNvSpPr>
            <a:spLocks noGrp="1"/>
          </p:cNvSpPr>
          <p:nvPr>
            <p:ph idx="1"/>
          </p:nvPr>
        </p:nvSpPr>
        <p:spPr>
          <a:xfrm>
            <a:off x="304800" y="1447800"/>
            <a:ext cx="8229600" cy="4525963"/>
          </a:xfrm>
        </p:spPr>
        <p:txBody>
          <a:bodyPr>
            <a:normAutofit fontScale="85000" lnSpcReduction="20000"/>
          </a:bodyPr>
          <a:lstStyle/>
          <a:p>
            <a:pPr algn="just">
              <a:buNone/>
            </a:pPr>
            <a:r>
              <a:rPr lang="en-US" dirty="0" smtClean="0"/>
              <a:t>    </a:t>
            </a:r>
            <a:r>
              <a:rPr lang="en-US" dirty="0" smtClean="0">
                <a:latin typeface="Times New Roman" pitchFamily="18" charset="0"/>
                <a:cs typeface="Times New Roman" pitchFamily="18" charset="0"/>
              </a:rPr>
              <a:t>The open government data is very important for the stakeholders like administrators, politicians, decision makers, researchers as well as common people for transparent and fair activity of the government. </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If the government activities are open and fair and can easily reach to every citizen of a country then he or she will think himself or herself as a part of the government. </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So OGD is a very important initiative to give freedom of access to information to every citizen of the country.</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i="1" dirty="0" smtClean="0"/>
              <a:t>Thank You</a:t>
            </a:r>
            <a:endParaRPr lang="en-US" sz="7200" b="1"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Introduction</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30763"/>
          </a:xfrm>
        </p:spPr>
        <p:txBody>
          <a:bodyPr>
            <a:normAutofit/>
          </a:bodyPr>
          <a:lstStyle/>
          <a:p>
            <a:pPr>
              <a:buNone/>
            </a:pPr>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thought of open data initiatives is one of the humble measures to give the citizens the freedom of information without discriminating individuals</a:t>
            </a:r>
            <a:r>
              <a:rPr lang="en-US" sz="2000" dirty="0" smtClean="0">
                <a:latin typeface="Times New Roman" pitchFamily="18" charset="0"/>
                <a:cs typeface="Times New Roman" pitchFamily="18" charset="0"/>
              </a:rPr>
              <a:t>.</a:t>
            </a:r>
          </a:p>
          <a:p>
            <a:pPr>
              <a:buNone/>
            </a:pPr>
            <a:r>
              <a:rPr lang="en-US" sz="2000" dirty="0" smtClean="0">
                <a:latin typeface="Times New Roman" pitchFamily="18" charset="0"/>
                <a:cs typeface="Times New Roman" pitchFamily="18" charset="0"/>
              </a:rPr>
              <a:t> </a:t>
            </a:r>
          </a:p>
          <a:p>
            <a:r>
              <a:rPr lang="en-US" sz="2000" dirty="0" smtClean="0">
                <a:solidFill>
                  <a:srgbClr val="D60093"/>
                </a:solidFill>
                <a:latin typeface="Times New Roman" pitchFamily="18" charset="0"/>
                <a:cs typeface="Times New Roman" pitchFamily="18" charset="0"/>
              </a:rPr>
              <a:t>Open data </a:t>
            </a:r>
            <a:r>
              <a:rPr lang="en-US" sz="2000" dirty="0" smtClean="0">
                <a:latin typeface="Times New Roman" pitchFamily="18" charset="0"/>
                <a:cs typeface="Times New Roman" pitchFamily="18" charset="0"/>
              </a:rPr>
              <a:t> basically indicates the free use, reuse, and redistribution of data, not discriminating any person. </a:t>
            </a:r>
          </a:p>
          <a:p>
            <a:r>
              <a:rPr lang="en-US" sz="2000" dirty="0" smtClean="0">
                <a:solidFill>
                  <a:srgbClr val="D60093"/>
                </a:solidFill>
                <a:latin typeface="Times New Roman" pitchFamily="18" charset="0"/>
                <a:cs typeface="Times New Roman" pitchFamily="18" charset="0"/>
              </a:rPr>
              <a:t>Open government</a:t>
            </a:r>
            <a:r>
              <a:rPr lang="en-US" sz="2000" dirty="0" smtClean="0">
                <a:latin typeface="Times New Roman" pitchFamily="18" charset="0"/>
                <a:cs typeface="Times New Roman" pitchFamily="18" charset="0"/>
              </a:rPr>
              <a:t> is the governing doctrine which holds that citizens have the right to access the documents and proceedings of the government to allow for effective public oversight. </a:t>
            </a:r>
          </a:p>
          <a:p>
            <a:r>
              <a:rPr lang="en-US" sz="2000" dirty="0" smtClean="0">
                <a:solidFill>
                  <a:srgbClr val="D60093"/>
                </a:solidFill>
                <a:latin typeface="Times New Roman" pitchFamily="18" charset="0"/>
                <a:cs typeface="Times New Roman" pitchFamily="18" charset="0"/>
              </a:rPr>
              <a:t>Open government data </a:t>
            </a:r>
            <a:r>
              <a:rPr lang="en-US" sz="2000" dirty="0" smtClean="0">
                <a:latin typeface="Times New Roman" pitchFamily="18" charset="0"/>
                <a:cs typeface="Times New Roman" pitchFamily="18" charset="0"/>
              </a:rPr>
              <a:t>is a subset of Open Data, and is simply government-related data that is made open to the public. Government data might contain multiple datasets, including budget and spending, population, census, geographical, parliament minutes, etc. </a:t>
            </a:r>
            <a:endParaRPr lang="en-US"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2400" b="1" dirty="0" smtClean="0">
                <a:latin typeface="Times New Roman" pitchFamily="18" charset="0"/>
                <a:cs typeface="Times New Roman" pitchFamily="18" charset="0"/>
              </a:rPr>
              <a:t>Perspectives of Open Government Data</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791200"/>
          </a:xfrm>
        </p:spPr>
        <p:txBody>
          <a:bodyPr>
            <a:normAutofit/>
          </a:bodyPr>
          <a:lstStyle/>
          <a:p>
            <a:pPr>
              <a:buNone/>
            </a:pPr>
            <a:r>
              <a:rPr lang="en-US" sz="1900" dirty="0" smtClean="0">
                <a:latin typeface="Times New Roman" pitchFamily="18" charset="0"/>
                <a:cs typeface="Times New Roman" pitchFamily="18" charset="0"/>
              </a:rPr>
              <a:t>Four different perspectives that derive from OGD’s conceptual foundations are:</a:t>
            </a:r>
          </a:p>
          <a:p>
            <a:pPr lvl="0"/>
            <a:r>
              <a:rPr lang="en-US" sz="1900" b="1" dirty="0" smtClean="0">
                <a:latin typeface="Times New Roman" pitchFamily="18" charset="0"/>
                <a:cs typeface="Times New Roman" pitchFamily="18" charset="0"/>
              </a:rPr>
              <a:t>Bureaucratic perspective</a:t>
            </a:r>
            <a:r>
              <a:rPr lang="en-US" sz="1900" dirty="0" smtClean="0">
                <a:latin typeface="Times New Roman" pitchFamily="18" charset="0"/>
                <a:cs typeface="Times New Roman" pitchFamily="18" charset="0"/>
              </a:rPr>
              <a:t> –This perspective is associated with ideas of open government data as a government policy that uses greater data management efficiency and effectiveness to improve public service delivery.</a:t>
            </a:r>
          </a:p>
          <a:p>
            <a:pPr lvl="0">
              <a:buNone/>
            </a:pPr>
            <a:r>
              <a:rPr lang="en-US" sz="1900" dirty="0" smtClean="0">
                <a:latin typeface="Times New Roman" pitchFamily="18" charset="0"/>
                <a:cs typeface="Times New Roman" pitchFamily="18" charset="0"/>
              </a:rPr>
              <a:t> </a:t>
            </a:r>
          </a:p>
          <a:p>
            <a:pPr lvl="0"/>
            <a:r>
              <a:rPr lang="en-US" sz="1900" b="1" dirty="0" smtClean="0">
                <a:latin typeface="Times New Roman" pitchFamily="18" charset="0"/>
                <a:cs typeface="Times New Roman" pitchFamily="18" charset="0"/>
              </a:rPr>
              <a:t>Technological perspective</a:t>
            </a:r>
            <a:r>
              <a:rPr lang="en-US" sz="1900" dirty="0" smtClean="0">
                <a:latin typeface="Times New Roman" pitchFamily="18" charset="0"/>
                <a:cs typeface="Times New Roman" pitchFamily="18" charset="0"/>
              </a:rPr>
              <a:t> – This perspective is associated with ideas of open data as technological innovation that improves the functional qualities of government data infrastructure.</a:t>
            </a:r>
          </a:p>
          <a:p>
            <a:pPr>
              <a:buNone/>
            </a:pPr>
            <a:endParaRPr lang="en-US" sz="1900" dirty="0" smtClean="0">
              <a:latin typeface="Times New Roman" pitchFamily="18" charset="0"/>
              <a:cs typeface="Times New Roman" pitchFamily="18" charset="0"/>
            </a:endParaRPr>
          </a:p>
          <a:p>
            <a:pPr lvl="0"/>
            <a:r>
              <a:rPr lang="en-US" sz="1900" b="1" dirty="0" smtClean="0">
                <a:latin typeface="Times New Roman" pitchFamily="18" charset="0"/>
                <a:cs typeface="Times New Roman" pitchFamily="18" charset="0"/>
              </a:rPr>
              <a:t>Political perspective</a:t>
            </a:r>
            <a:r>
              <a:rPr lang="en-US" sz="1900" dirty="0" smtClean="0">
                <a:latin typeface="Times New Roman" pitchFamily="18" charset="0"/>
                <a:cs typeface="Times New Roman" pitchFamily="18" charset="0"/>
              </a:rPr>
              <a:t> – This perspective is associated with ideas of open government data as a fundamental right that will empower citizens and improve transparency and accountability of government to citizens.</a:t>
            </a:r>
          </a:p>
          <a:p>
            <a:pPr>
              <a:buNone/>
            </a:pPr>
            <a:r>
              <a:rPr lang="en-US" sz="1900" dirty="0" smtClean="0">
                <a:latin typeface="Times New Roman" pitchFamily="18" charset="0"/>
                <a:cs typeface="Times New Roman" pitchFamily="18" charset="0"/>
              </a:rPr>
              <a:t> </a:t>
            </a:r>
          </a:p>
          <a:p>
            <a:pPr lvl="0"/>
            <a:r>
              <a:rPr lang="en-US" sz="1900" b="1" dirty="0" smtClean="0">
                <a:latin typeface="Times New Roman" pitchFamily="18" charset="0"/>
                <a:cs typeface="Times New Roman" pitchFamily="18" charset="0"/>
              </a:rPr>
              <a:t>Economic perspective</a:t>
            </a:r>
            <a:r>
              <a:rPr lang="en-US" sz="1900" dirty="0" smtClean="0">
                <a:latin typeface="Times New Roman" pitchFamily="18" charset="0"/>
                <a:cs typeface="Times New Roman" pitchFamily="18" charset="0"/>
              </a:rPr>
              <a:t> – This perspective is emergent from the ideas of open government data as a means to create additional economic value through new products and services.</a:t>
            </a:r>
          </a:p>
          <a:p>
            <a:pPr>
              <a:buNone/>
            </a:pP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Quality Measurement of Open Government Data</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pPr>
              <a:buNone/>
            </a:pPr>
            <a:r>
              <a:rPr lang="en-US" dirty="0" smtClean="0"/>
              <a:t> </a:t>
            </a:r>
          </a:p>
          <a:p>
            <a:pPr lvl="0"/>
            <a:r>
              <a:rPr lang="en-US" b="1" dirty="0" smtClean="0">
                <a:latin typeface="Times New Roman" pitchFamily="18" charset="0"/>
                <a:cs typeface="Times New Roman" pitchFamily="18" charset="0"/>
              </a:rPr>
              <a:t>Usability-</a:t>
            </a:r>
            <a:r>
              <a:rPr lang="en-US" dirty="0" smtClean="0">
                <a:latin typeface="Times New Roman" pitchFamily="18" charset="0"/>
                <a:cs typeface="Times New Roman" pitchFamily="18" charset="0"/>
              </a:rPr>
              <a:t>It  is directly related to what degree the data is accessible, open, interoperable, complete, and discoverable. The more the published data is usable, the more potential data consumers are encouraged to reuse and exploit the data.</a:t>
            </a:r>
          </a:p>
          <a:p>
            <a:pPr>
              <a:buNone/>
            </a:pPr>
            <a:r>
              <a:rPr lang="en-US" dirty="0" smtClean="0">
                <a:latin typeface="Times New Roman" pitchFamily="18" charset="0"/>
                <a:cs typeface="Times New Roman" pitchFamily="18" charset="0"/>
              </a:rPr>
              <a:t> </a:t>
            </a:r>
          </a:p>
          <a:p>
            <a:pPr lvl="0"/>
            <a:r>
              <a:rPr lang="en-US" b="1" dirty="0" smtClean="0">
                <a:latin typeface="Times New Roman" pitchFamily="18" charset="0"/>
                <a:cs typeface="Times New Roman" pitchFamily="18" charset="0"/>
              </a:rPr>
              <a:t>Accuracy-</a:t>
            </a:r>
            <a:r>
              <a:rPr lang="en-US" dirty="0" smtClean="0">
                <a:latin typeface="Times New Roman" pitchFamily="18" charset="0"/>
                <a:cs typeface="Times New Roman" pitchFamily="18" charset="0"/>
              </a:rPr>
              <a:t>By accuracy we mean the extent to which a data/metadata record correctly describes the respective information.</a:t>
            </a:r>
          </a:p>
          <a:p>
            <a:pPr>
              <a:buNone/>
            </a:pPr>
            <a:r>
              <a:rPr lang="en-US" dirty="0" smtClean="0">
                <a:latin typeface="Times New Roman" pitchFamily="18" charset="0"/>
                <a:cs typeface="Times New Roman" pitchFamily="18" charset="0"/>
              </a:rPr>
              <a:t> </a:t>
            </a:r>
          </a:p>
          <a:p>
            <a:pPr lvl="0"/>
            <a:r>
              <a:rPr lang="en-US" b="1" dirty="0" smtClean="0">
                <a:latin typeface="Times New Roman" pitchFamily="18" charset="0"/>
                <a:cs typeface="Times New Roman" pitchFamily="18" charset="0"/>
              </a:rPr>
              <a:t>Completeness- A</a:t>
            </a:r>
            <a:r>
              <a:rPr lang="en-US" dirty="0" smtClean="0">
                <a:latin typeface="Times New Roman" pitchFamily="18" charset="0"/>
                <a:cs typeface="Times New Roman" pitchFamily="18" charset="0"/>
              </a:rPr>
              <a:t> record is considered complete only when the record contains all the information required to have the ideal representation of the described data. </a:t>
            </a:r>
          </a:p>
          <a:p>
            <a:pPr>
              <a:buNone/>
            </a:pPr>
            <a:endParaRPr lang="en-US" dirty="0" smtClean="0"/>
          </a:p>
          <a:p>
            <a:pPr lvl="0"/>
            <a:r>
              <a:rPr lang="en-US" b="1" dirty="0" smtClean="0">
                <a:latin typeface="Times New Roman" pitchFamily="18" charset="0"/>
                <a:cs typeface="Times New Roman" pitchFamily="18" charset="0"/>
              </a:rPr>
              <a:t>Consistency-</a:t>
            </a:r>
            <a:r>
              <a:rPr lang="en-US" dirty="0" smtClean="0">
                <a:latin typeface="Times New Roman" pitchFamily="18" charset="0"/>
                <a:cs typeface="Times New Roman" pitchFamily="18" charset="0"/>
              </a:rPr>
              <a:t>The consistency of record fields depends on whether they follow a consistent syntactical format, without contradiction or discrepancy</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772400" cy="1470025"/>
          </a:xfrm>
        </p:spPr>
        <p:txBody>
          <a:bodyPr>
            <a:normAutofit/>
          </a:bodyPr>
          <a:lstStyle/>
          <a:p>
            <a:r>
              <a:rPr lang="en-US" sz="2400" b="1" dirty="0" smtClean="0">
                <a:latin typeface="Times New Roman" pitchFamily="18" charset="0"/>
                <a:cs typeface="Times New Roman" pitchFamily="18" charset="0"/>
              </a:rPr>
              <a:t>Quality Measurement of Open Government Data</a:t>
            </a:r>
            <a:endParaRPr lang="en-US" sz="2400" dirty="0"/>
          </a:p>
        </p:txBody>
      </p:sp>
      <p:sp>
        <p:nvSpPr>
          <p:cNvPr id="3" name="Subtitle 2"/>
          <p:cNvSpPr>
            <a:spLocks noGrp="1"/>
          </p:cNvSpPr>
          <p:nvPr>
            <p:ph type="subTitle" idx="1"/>
          </p:nvPr>
        </p:nvSpPr>
        <p:spPr>
          <a:xfrm>
            <a:off x="533400" y="1219200"/>
            <a:ext cx="8077200" cy="4495800"/>
          </a:xfrm>
        </p:spPr>
        <p:txBody>
          <a:bodyPr>
            <a:noAutofit/>
          </a:bodyPr>
          <a:lstStyle/>
          <a:p>
            <a:pPr algn="just"/>
            <a:r>
              <a:rPr lang="en-US" sz="1600" dirty="0" smtClean="0">
                <a:latin typeface="Times New Roman" pitchFamily="18" charset="0"/>
                <a:cs typeface="Times New Roman" pitchFamily="18" charset="0"/>
              </a:rPr>
              <a:t> </a:t>
            </a:r>
          </a:p>
          <a:p>
            <a:pPr lvl="0" algn="just"/>
            <a:r>
              <a:rPr lang="en-US" sz="2000" b="1" dirty="0" smtClean="0">
                <a:solidFill>
                  <a:schemeClr val="tx1"/>
                </a:solidFill>
                <a:latin typeface="Times New Roman" pitchFamily="18" charset="0"/>
                <a:cs typeface="Times New Roman" pitchFamily="18" charset="0"/>
              </a:rPr>
              <a:t>Timeliness-</a:t>
            </a:r>
            <a:r>
              <a:rPr lang="en-US" sz="2000" dirty="0" smtClean="0">
                <a:solidFill>
                  <a:schemeClr val="tx1"/>
                </a:solidFill>
                <a:latin typeface="Times New Roman" pitchFamily="18" charset="0"/>
                <a:cs typeface="Times New Roman" pitchFamily="18" charset="0"/>
              </a:rPr>
              <a:t>By this quality dimension the extent to which the data or metadata is up to date is meant. The organizational approach affects the timeliness of the published data, which depends on whether the data is directly or indirectly provided by the data provider.</a:t>
            </a:r>
          </a:p>
          <a:p>
            <a:pPr algn="just"/>
            <a:r>
              <a:rPr lang="en-US" sz="2000" dirty="0" smtClean="0">
                <a:solidFill>
                  <a:schemeClr val="tx1"/>
                </a:solidFill>
                <a:latin typeface="Times New Roman" pitchFamily="18" charset="0"/>
                <a:cs typeface="Times New Roman" pitchFamily="18" charset="0"/>
              </a:rPr>
              <a:t> </a:t>
            </a:r>
          </a:p>
          <a:p>
            <a:pPr lvl="0" algn="just"/>
            <a:r>
              <a:rPr lang="en-US" sz="2000" b="1" dirty="0" smtClean="0">
                <a:solidFill>
                  <a:schemeClr val="tx1"/>
                </a:solidFill>
                <a:latin typeface="Times New Roman" pitchFamily="18" charset="0"/>
                <a:cs typeface="Times New Roman" pitchFamily="18" charset="0"/>
              </a:rPr>
              <a:t>Accessibility-</a:t>
            </a:r>
            <a:r>
              <a:rPr lang="en-US" sz="2000" dirty="0" smtClean="0">
                <a:solidFill>
                  <a:schemeClr val="tx1"/>
                </a:solidFill>
                <a:latin typeface="Times New Roman" pitchFamily="18" charset="0"/>
                <a:cs typeface="Times New Roman" pitchFamily="18" charset="0"/>
              </a:rPr>
              <a:t>The accessibility quality dimension measures the ease with which the relevant dataset is discovered through a data catalogue or repository. This quality dimension is affected by the format in which the data is published, the search tool used, and the discoverability of the dataset.</a:t>
            </a:r>
          </a:p>
          <a:p>
            <a:pPr algn="just"/>
            <a:r>
              <a:rPr lang="en-US" sz="2000" dirty="0" smtClean="0">
                <a:solidFill>
                  <a:schemeClr val="tx1"/>
                </a:solidFill>
                <a:latin typeface="Times New Roman" pitchFamily="18" charset="0"/>
                <a:cs typeface="Times New Roman" pitchFamily="18" charset="0"/>
              </a:rPr>
              <a:t> </a:t>
            </a:r>
          </a:p>
          <a:p>
            <a:pPr lvl="0" algn="just"/>
            <a:r>
              <a:rPr lang="en-US" sz="2000" b="1" dirty="0" smtClean="0">
                <a:solidFill>
                  <a:schemeClr val="tx1"/>
                </a:solidFill>
                <a:latin typeface="Times New Roman" pitchFamily="18" charset="0"/>
                <a:cs typeface="Times New Roman" pitchFamily="18" charset="0"/>
              </a:rPr>
              <a:t>Openness-</a:t>
            </a:r>
            <a:r>
              <a:rPr lang="en-US" sz="2000" dirty="0" smtClean="0">
                <a:solidFill>
                  <a:schemeClr val="tx1"/>
                </a:solidFill>
                <a:latin typeface="Times New Roman" pitchFamily="18" charset="0"/>
                <a:cs typeface="Times New Roman" pitchFamily="18" charset="0"/>
              </a:rPr>
              <a:t>The openness of a dataset directly influences the use, reuse, and redistribution of data. Open data can be technically defined to be open if it is available as a complete set in an open, machine readable format, at a reasonable price which is not more than the cost of reproduction.</a:t>
            </a:r>
          </a:p>
          <a:p>
            <a:pPr algn="just"/>
            <a:endParaRPr lang="en-US" sz="1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a:bodyPr>
          <a:lstStyle/>
          <a:p>
            <a:r>
              <a:rPr lang="en-US" sz="2800" b="1" dirty="0" smtClean="0">
                <a:latin typeface="Times New Roman" pitchFamily="18" charset="0"/>
                <a:cs typeface="Times New Roman" pitchFamily="18" charset="0"/>
              </a:rPr>
              <a:t>Benefits of Open Government Data</a:t>
            </a:r>
            <a:endParaRPr lang="en-US" sz="28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228600" y="914400"/>
          <a:ext cx="8686800" cy="5638800"/>
        </p:xfrm>
        <a:graphic>
          <a:graphicData uri="http://schemas.openxmlformats.org/drawingml/2006/table">
            <a:tbl>
              <a:tblPr firstRow="1" bandRow="1">
                <a:tableStyleId>{5C22544A-7EE6-4342-B048-85BDC9FD1C3A}</a:tableStyleId>
              </a:tblPr>
              <a:tblGrid>
                <a:gridCol w="2895600">
                  <a:extLst>
                    <a:ext uri="{9D8B030D-6E8A-4147-A177-3AD203B41FA5}">
                      <a16:colId xmlns:a16="http://schemas.microsoft.com/office/drawing/2014/main" xmlns="" val="20000"/>
                    </a:ext>
                  </a:extLst>
                </a:gridCol>
                <a:gridCol w="2895600">
                  <a:extLst>
                    <a:ext uri="{9D8B030D-6E8A-4147-A177-3AD203B41FA5}">
                      <a16:colId xmlns:a16="http://schemas.microsoft.com/office/drawing/2014/main" xmlns="" val="20001"/>
                    </a:ext>
                  </a:extLst>
                </a:gridCol>
                <a:gridCol w="2895600">
                  <a:extLst>
                    <a:ext uri="{9D8B030D-6E8A-4147-A177-3AD203B41FA5}">
                      <a16:colId xmlns:a16="http://schemas.microsoft.com/office/drawing/2014/main" xmlns="" val="20002"/>
                    </a:ext>
                  </a:extLst>
                </a:gridCol>
              </a:tblGrid>
              <a:tr h="1627510">
                <a:tc rowSpan="4">
                  <a:txBody>
                    <a:bodyPr/>
                    <a:lstStyle/>
                    <a:p>
                      <a:pPr marL="0" marR="0" algn="ctr">
                        <a:lnSpc>
                          <a:spcPct val="115000"/>
                        </a:lnSpc>
                        <a:spcBef>
                          <a:spcPts val="0"/>
                        </a:spcBef>
                        <a:spcAft>
                          <a:spcPts val="0"/>
                        </a:spcAft>
                      </a:pPr>
                      <a:r>
                        <a:rPr lang="en-US" sz="1600" dirty="0">
                          <a:latin typeface="Times New Roman"/>
                          <a:ea typeface="Calibri"/>
                          <a:cs typeface="Times New Roman"/>
                        </a:rPr>
                        <a:t>Open Government Data</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latin typeface="Times New Roman"/>
                          <a:ea typeface="Calibri"/>
                          <a:cs typeface="Times New Roman"/>
                        </a:rPr>
                        <a:t>Public Administration</a:t>
                      </a:r>
                      <a:endParaRPr lang="en-US" sz="1600" dirty="0">
                        <a:latin typeface="Calibri"/>
                        <a:ea typeface="Calibri"/>
                        <a:cs typeface="Times New Roman"/>
                      </a:endParaRPr>
                    </a:p>
                  </a:txBody>
                  <a:tcPr marL="68580" marR="68580" marT="0" marB="0" anchor="ctr"/>
                </a:tc>
                <a:tc>
                  <a:txBody>
                    <a:bodyPr/>
                    <a:lstStyle/>
                    <a:p>
                      <a:pPr marL="0" marR="0" algn="l">
                        <a:lnSpc>
                          <a:spcPct val="115000"/>
                        </a:lnSpc>
                        <a:spcBef>
                          <a:spcPts val="0"/>
                        </a:spcBef>
                        <a:spcAft>
                          <a:spcPts val="0"/>
                        </a:spcAft>
                      </a:pPr>
                      <a:endParaRPr lang="en-US" sz="1400" dirty="0">
                        <a:latin typeface="Times New Roman"/>
                        <a:ea typeface="Calibri"/>
                        <a:cs typeface="Times New Roman"/>
                      </a:endParaRPr>
                    </a:p>
                    <a:p>
                      <a:pPr marL="342900" marR="0" lvl="0" indent="-342900" algn="l">
                        <a:lnSpc>
                          <a:spcPct val="115000"/>
                        </a:lnSpc>
                        <a:spcBef>
                          <a:spcPts val="0"/>
                        </a:spcBef>
                        <a:spcAft>
                          <a:spcPts val="0"/>
                        </a:spcAft>
                        <a:buFont typeface="Symbol"/>
                        <a:buChar char=""/>
                      </a:pPr>
                      <a:r>
                        <a:rPr lang="en-US" sz="1400" dirty="0">
                          <a:latin typeface="Times New Roman"/>
                          <a:ea typeface="Calibri"/>
                          <a:cs typeface="Times New Roman"/>
                        </a:rPr>
                        <a:t>Speed up the co-ordination</a:t>
                      </a:r>
                      <a:endParaRPr lang="en-US" sz="1400" dirty="0">
                        <a:latin typeface="Calibri"/>
                        <a:ea typeface="Calibri"/>
                        <a:cs typeface="Times New Roman"/>
                      </a:endParaRPr>
                    </a:p>
                    <a:p>
                      <a:pPr marL="342900" marR="0" lvl="0" indent="-342900" algn="l">
                        <a:lnSpc>
                          <a:spcPct val="115000"/>
                        </a:lnSpc>
                        <a:spcBef>
                          <a:spcPts val="0"/>
                        </a:spcBef>
                        <a:spcAft>
                          <a:spcPts val="0"/>
                        </a:spcAft>
                        <a:buFont typeface="Symbol"/>
                        <a:buChar char=""/>
                      </a:pPr>
                      <a:r>
                        <a:rPr lang="en-US" sz="1400" dirty="0">
                          <a:latin typeface="Times New Roman"/>
                          <a:ea typeface="Calibri"/>
                          <a:cs typeface="Times New Roman"/>
                        </a:rPr>
                        <a:t>Optimization of the administrative processes</a:t>
                      </a:r>
                      <a:endParaRPr lang="en-US" sz="1400" dirty="0">
                        <a:latin typeface="Calibri"/>
                        <a:ea typeface="Calibri"/>
                        <a:cs typeface="Times New Roman"/>
                      </a:endParaRPr>
                    </a:p>
                    <a:p>
                      <a:pPr marL="342900" marR="0" lvl="0" indent="-342900" algn="l">
                        <a:lnSpc>
                          <a:spcPct val="115000"/>
                        </a:lnSpc>
                        <a:spcBef>
                          <a:spcPts val="0"/>
                        </a:spcBef>
                        <a:spcAft>
                          <a:spcPts val="0"/>
                        </a:spcAft>
                        <a:buFont typeface="Symbol"/>
                        <a:buChar char=""/>
                      </a:pPr>
                      <a:r>
                        <a:rPr lang="en-US" sz="1400" dirty="0">
                          <a:latin typeface="Times New Roman"/>
                          <a:ea typeface="Calibri"/>
                          <a:cs typeface="Times New Roman"/>
                        </a:rPr>
                        <a:t>Better data usages through data exchange</a:t>
                      </a:r>
                      <a:endParaRPr lang="en-US" sz="1400" dirty="0">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1191890">
                <a:tc vMerge="1">
                  <a:txBody>
                    <a:bodyPr/>
                    <a:lstStyle/>
                    <a:p>
                      <a:endParaRPr lang="en-US"/>
                    </a:p>
                  </a:txBody>
                  <a:tcPr/>
                </a:tc>
                <a:tc>
                  <a:txBody>
                    <a:bodyPr/>
                    <a:lstStyle/>
                    <a:p>
                      <a:pPr marL="0" marR="0" algn="ctr">
                        <a:lnSpc>
                          <a:spcPct val="115000"/>
                        </a:lnSpc>
                        <a:spcBef>
                          <a:spcPts val="0"/>
                        </a:spcBef>
                        <a:spcAft>
                          <a:spcPts val="0"/>
                        </a:spcAft>
                      </a:pPr>
                      <a:r>
                        <a:rPr lang="en-US" sz="1600" dirty="0">
                          <a:latin typeface="Times New Roman"/>
                          <a:ea typeface="Calibri"/>
                          <a:cs typeface="Times New Roman"/>
                        </a:rPr>
                        <a:t>Industry</a:t>
                      </a:r>
                      <a:endParaRPr lang="en-US" sz="1600" dirty="0">
                        <a:latin typeface="Calibri"/>
                        <a:ea typeface="Calibri"/>
                        <a:cs typeface="Times New Roman"/>
                      </a:endParaRPr>
                    </a:p>
                  </a:txBody>
                  <a:tcPr marL="68580" marR="68580" marT="0" marB="0" anchor="ctr"/>
                </a:tc>
                <a:tc>
                  <a:txBody>
                    <a:bodyPr/>
                    <a:lstStyle/>
                    <a:p>
                      <a:pPr marL="342900" marR="0" lvl="0" indent="-342900" algn="l">
                        <a:lnSpc>
                          <a:spcPct val="115000"/>
                        </a:lnSpc>
                        <a:spcBef>
                          <a:spcPts val="0"/>
                        </a:spcBef>
                        <a:spcAft>
                          <a:spcPts val="0"/>
                        </a:spcAft>
                        <a:buFont typeface="Symbol"/>
                        <a:buChar char=""/>
                      </a:pPr>
                      <a:r>
                        <a:rPr lang="en-US" sz="1400" dirty="0">
                          <a:latin typeface="Times New Roman"/>
                          <a:ea typeface="Calibri"/>
                          <a:cs typeface="Times New Roman"/>
                        </a:rPr>
                        <a:t>New services</a:t>
                      </a:r>
                      <a:endParaRPr lang="en-US" sz="1400" dirty="0">
                        <a:latin typeface="Calibri"/>
                        <a:ea typeface="Calibri"/>
                        <a:cs typeface="Times New Roman"/>
                      </a:endParaRPr>
                    </a:p>
                    <a:p>
                      <a:pPr marL="342900" marR="0" lvl="0" indent="-342900" algn="l">
                        <a:lnSpc>
                          <a:spcPct val="115000"/>
                        </a:lnSpc>
                        <a:spcBef>
                          <a:spcPts val="0"/>
                        </a:spcBef>
                        <a:spcAft>
                          <a:spcPts val="0"/>
                        </a:spcAft>
                        <a:buFont typeface="Symbol"/>
                        <a:buChar char=""/>
                      </a:pPr>
                      <a:r>
                        <a:rPr lang="en-US" sz="1400" dirty="0">
                          <a:latin typeface="Times New Roman"/>
                          <a:ea typeface="Calibri"/>
                          <a:cs typeface="Times New Roman"/>
                        </a:rPr>
                        <a:t>New turnover chances</a:t>
                      </a:r>
                      <a:endParaRPr lang="en-US" sz="1400" dirty="0">
                        <a:latin typeface="Calibri"/>
                        <a:ea typeface="Calibri"/>
                        <a:cs typeface="Times New Roman"/>
                      </a:endParaRPr>
                    </a:p>
                    <a:p>
                      <a:pPr marL="342900" marR="0" lvl="0" indent="-342900" algn="l">
                        <a:lnSpc>
                          <a:spcPct val="115000"/>
                        </a:lnSpc>
                        <a:spcBef>
                          <a:spcPts val="0"/>
                        </a:spcBef>
                        <a:spcAft>
                          <a:spcPts val="0"/>
                        </a:spcAft>
                        <a:buFont typeface="Symbol"/>
                        <a:buChar char=""/>
                      </a:pPr>
                      <a:r>
                        <a:rPr lang="en-US" sz="1400" dirty="0">
                          <a:latin typeface="Times New Roman"/>
                          <a:ea typeface="Calibri"/>
                          <a:cs typeface="Times New Roman"/>
                        </a:rPr>
                        <a:t>New business areas</a:t>
                      </a:r>
                      <a:endParaRPr lang="en-US" sz="1400" dirty="0">
                        <a:latin typeface="Calibri"/>
                        <a:ea typeface="Calibri"/>
                        <a:cs typeface="Times New Roman"/>
                      </a:endParaRPr>
                    </a:p>
                  </a:txBody>
                  <a:tcPr marL="68580" marR="68580" marT="0" marB="0" anchor="ctr"/>
                </a:tc>
                <a:extLst>
                  <a:ext uri="{0D108BD9-81ED-4DB2-BD59-A6C34878D82A}">
                    <a16:rowId xmlns:a16="http://schemas.microsoft.com/office/drawing/2014/main" xmlns="" val="10001"/>
                  </a:ext>
                </a:extLst>
              </a:tr>
              <a:tr h="1191890">
                <a:tc vMerge="1">
                  <a:txBody>
                    <a:bodyPr/>
                    <a:lstStyle/>
                    <a:p>
                      <a:endParaRPr lang="en-US"/>
                    </a:p>
                  </a:txBody>
                  <a:tcPr/>
                </a:tc>
                <a:tc>
                  <a:txBody>
                    <a:bodyPr/>
                    <a:lstStyle/>
                    <a:p>
                      <a:pPr marL="0" marR="0" algn="ctr">
                        <a:lnSpc>
                          <a:spcPct val="115000"/>
                        </a:lnSpc>
                        <a:spcBef>
                          <a:spcPts val="0"/>
                        </a:spcBef>
                        <a:spcAft>
                          <a:spcPts val="0"/>
                        </a:spcAft>
                      </a:pPr>
                      <a:r>
                        <a:rPr lang="en-US" sz="1600" dirty="0">
                          <a:latin typeface="Times New Roman"/>
                          <a:ea typeface="Calibri"/>
                          <a:cs typeface="Times New Roman"/>
                        </a:rPr>
                        <a:t>Research</a:t>
                      </a:r>
                      <a:endParaRPr lang="en-US" sz="1600" dirty="0">
                        <a:latin typeface="Calibri"/>
                        <a:ea typeface="Calibri"/>
                        <a:cs typeface="Times New Roman"/>
                      </a:endParaRPr>
                    </a:p>
                  </a:txBody>
                  <a:tcPr marL="68580" marR="68580" marT="0" marB="0" anchor="ctr"/>
                </a:tc>
                <a:tc>
                  <a:txBody>
                    <a:bodyPr/>
                    <a:lstStyle/>
                    <a:p>
                      <a:pPr marL="342900" marR="0" lvl="0" indent="-342900" algn="l">
                        <a:lnSpc>
                          <a:spcPct val="115000"/>
                        </a:lnSpc>
                        <a:spcBef>
                          <a:spcPts val="0"/>
                        </a:spcBef>
                        <a:spcAft>
                          <a:spcPts val="0"/>
                        </a:spcAft>
                        <a:buFont typeface="Symbol"/>
                        <a:buChar char=""/>
                      </a:pPr>
                      <a:r>
                        <a:rPr lang="en-US" sz="1400" dirty="0">
                          <a:latin typeface="Times New Roman"/>
                          <a:ea typeface="Calibri"/>
                          <a:cs typeface="Times New Roman"/>
                        </a:rPr>
                        <a:t>Better data accessibility</a:t>
                      </a:r>
                      <a:endParaRPr lang="en-US" sz="1400" dirty="0">
                        <a:latin typeface="Calibri"/>
                        <a:ea typeface="Calibri"/>
                        <a:cs typeface="Times New Roman"/>
                      </a:endParaRPr>
                    </a:p>
                    <a:p>
                      <a:pPr marL="342900" marR="0" lvl="0" indent="-342900" algn="l">
                        <a:lnSpc>
                          <a:spcPct val="115000"/>
                        </a:lnSpc>
                        <a:spcBef>
                          <a:spcPts val="0"/>
                        </a:spcBef>
                        <a:spcAft>
                          <a:spcPts val="0"/>
                        </a:spcAft>
                        <a:buFont typeface="Symbol"/>
                        <a:buChar char=""/>
                      </a:pPr>
                      <a:r>
                        <a:rPr lang="en-US" sz="1400" dirty="0">
                          <a:latin typeface="Times New Roman"/>
                          <a:ea typeface="Calibri"/>
                          <a:cs typeface="Times New Roman"/>
                        </a:rPr>
                        <a:t>Increase </a:t>
                      </a:r>
                      <a:r>
                        <a:rPr lang="en-US" sz="1400" dirty="0" smtClean="0">
                          <a:latin typeface="Times New Roman"/>
                          <a:ea typeface="Calibri"/>
                          <a:cs typeface="Times New Roman"/>
                        </a:rPr>
                        <a:t> the </a:t>
                      </a:r>
                      <a:r>
                        <a:rPr lang="en-US" sz="1400" dirty="0">
                          <a:latin typeface="Times New Roman"/>
                          <a:ea typeface="Calibri"/>
                          <a:cs typeface="Times New Roman"/>
                        </a:rPr>
                        <a:t>quality of research findings</a:t>
                      </a:r>
                      <a:endParaRPr lang="en-US" sz="1400" dirty="0">
                        <a:latin typeface="Calibri"/>
                        <a:ea typeface="Calibri"/>
                        <a:cs typeface="Times New Roman"/>
                      </a:endParaRPr>
                    </a:p>
                    <a:p>
                      <a:pPr marL="342900" marR="0" lvl="0" indent="-342900" algn="l">
                        <a:lnSpc>
                          <a:spcPct val="115000"/>
                        </a:lnSpc>
                        <a:spcBef>
                          <a:spcPts val="0"/>
                        </a:spcBef>
                        <a:spcAft>
                          <a:spcPts val="0"/>
                        </a:spcAft>
                        <a:buFont typeface="Symbol"/>
                        <a:buChar char=""/>
                      </a:pPr>
                      <a:r>
                        <a:rPr lang="en-US" sz="1400" dirty="0">
                          <a:latin typeface="Times New Roman"/>
                          <a:ea typeface="Calibri"/>
                          <a:cs typeface="Times New Roman"/>
                        </a:rPr>
                        <a:t>Speed up the innovation process</a:t>
                      </a:r>
                      <a:endParaRPr lang="en-US" sz="1400" dirty="0">
                        <a:latin typeface="Calibri"/>
                        <a:ea typeface="Calibri"/>
                        <a:cs typeface="Times New Roman"/>
                      </a:endParaRPr>
                    </a:p>
                  </a:txBody>
                  <a:tcPr marL="68580" marR="68580" marT="0" marB="0" anchor="ctr"/>
                </a:tc>
                <a:extLst>
                  <a:ext uri="{0D108BD9-81ED-4DB2-BD59-A6C34878D82A}">
                    <a16:rowId xmlns:a16="http://schemas.microsoft.com/office/drawing/2014/main" xmlns="" val="10002"/>
                  </a:ext>
                </a:extLst>
              </a:tr>
              <a:tr h="1627510">
                <a:tc vMerge="1">
                  <a:txBody>
                    <a:bodyPr/>
                    <a:lstStyle/>
                    <a:p>
                      <a:endParaRPr lang="en-US"/>
                    </a:p>
                  </a:txBody>
                  <a:tcPr/>
                </a:tc>
                <a:tc>
                  <a:txBody>
                    <a:bodyPr/>
                    <a:lstStyle/>
                    <a:p>
                      <a:pPr marL="0" marR="0" algn="ctr">
                        <a:lnSpc>
                          <a:spcPct val="115000"/>
                        </a:lnSpc>
                        <a:spcBef>
                          <a:spcPts val="0"/>
                        </a:spcBef>
                        <a:spcAft>
                          <a:spcPts val="0"/>
                        </a:spcAft>
                      </a:pPr>
                      <a:r>
                        <a:rPr lang="en-US" sz="1600" dirty="0">
                          <a:latin typeface="Times New Roman"/>
                          <a:ea typeface="Calibri"/>
                          <a:cs typeface="Times New Roman"/>
                        </a:rPr>
                        <a:t>Citizen</a:t>
                      </a:r>
                      <a:endParaRPr lang="en-US" sz="1600" dirty="0">
                        <a:latin typeface="Calibri"/>
                        <a:ea typeface="Calibri"/>
                        <a:cs typeface="Times New Roman"/>
                      </a:endParaRPr>
                    </a:p>
                  </a:txBody>
                  <a:tcPr marL="68580" marR="68580" marT="0" marB="0" anchor="ctr"/>
                </a:tc>
                <a:tc>
                  <a:txBody>
                    <a:bodyPr/>
                    <a:lstStyle/>
                    <a:p>
                      <a:pPr marL="0" marR="0" algn="l">
                        <a:lnSpc>
                          <a:spcPct val="115000"/>
                        </a:lnSpc>
                        <a:spcBef>
                          <a:spcPts val="0"/>
                        </a:spcBef>
                        <a:spcAft>
                          <a:spcPts val="0"/>
                        </a:spcAft>
                      </a:pPr>
                      <a:endParaRPr lang="en-US" sz="1400" dirty="0">
                        <a:latin typeface="Times New Roman"/>
                        <a:ea typeface="Calibri"/>
                        <a:cs typeface="Times New Roman"/>
                      </a:endParaRPr>
                    </a:p>
                    <a:p>
                      <a:pPr marL="342900" marR="0" lvl="0" indent="-342900" algn="l">
                        <a:lnSpc>
                          <a:spcPct val="115000"/>
                        </a:lnSpc>
                        <a:spcBef>
                          <a:spcPts val="0"/>
                        </a:spcBef>
                        <a:spcAft>
                          <a:spcPts val="0"/>
                        </a:spcAft>
                        <a:buFont typeface="Symbol"/>
                        <a:buChar char=""/>
                      </a:pPr>
                      <a:r>
                        <a:rPr lang="en-US" sz="1400" dirty="0">
                          <a:latin typeface="Times New Roman"/>
                          <a:ea typeface="Calibri"/>
                          <a:cs typeface="Times New Roman"/>
                        </a:rPr>
                        <a:t>Transparency</a:t>
                      </a:r>
                      <a:endParaRPr lang="en-US" sz="1400" dirty="0">
                        <a:latin typeface="Calibri"/>
                        <a:ea typeface="Calibri"/>
                        <a:cs typeface="Times New Roman"/>
                      </a:endParaRPr>
                    </a:p>
                    <a:p>
                      <a:pPr marL="342900" marR="0" lvl="0" indent="-342900" algn="l">
                        <a:lnSpc>
                          <a:spcPct val="115000"/>
                        </a:lnSpc>
                        <a:spcBef>
                          <a:spcPts val="0"/>
                        </a:spcBef>
                        <a:spcAft>
                          <a:spcPts val="0"/>
                        </a:spcAft>
                        <a:buFont typeface="Symbol"/>
                        <a:buChar char=""/>
                      </a:pPr>
                      <a:r>
                        <a:rPr lang="en-US" sz="1400" dirty="0">
                          <a:latin typeface="Times New Roman"/>
                          <a:ea typeface="Calibri"/>
                          <a:cs typeface="Times New Roman"/>
                        </a:rPr>
                        <a:t>Participation</a:t>
                      </a:r>
                      <a:endParaRPr lang="en-US" sz="1400" dirty="0">
                        <a:latin typeface="Calibri"/>
                        <a:ea typeface="Calibri"/>
                        <a:cs typeface="Times New Roman"/>
                      </a:endParaRPr>
                    </a:p>
                    <a:p>
                      <a:pPr marL="342900" marR="0" lvl="0" indent="-342900" algn="l">
                        <a:lnSpc>
                          <a:spcPct val="115000"/>
                        </a:lnSpc>
                        <a:spcBef>
                          <a:spcPts val="0"/>
                        </a:spcBef>
                        <a:spcAft>
                          <a:spcPts val="0"/>
                        </a:spcAft>
                        <a:buFont typeface="Symbol"/>
                        <a:buChar char=""/>
                      </a:pPr>
                      <a:r>
                        <a:rPr lang="en-US" sz="1400" dirty="0">
                          <a:latin typeface="Times New Roman"/>
                          <a:ea typeface="Calibri"/>
                          <a:cs typeface="Times New Roman"/>
                        </a:rPr>
                        <a:t>Political forming of opinion</a:t>
                      </a:r>
                      <a:endParaRPr lang="en-US" sz="1400" dirty="0">
                        <a:latin typeface="Calibri"/>
                        <a:ea typeface="Calibri"/>
                        <a:cs typeface="Times New Roman"/>
                      </a:endParaRPr>
                    </a:p>
                    <a:p>
                      <a:pPr marL="342900" marR="0" lvl="0" indent="-342900" algn="l">
                        <a:lnSpc>
                          <a:spcPct val="115000"/>
                        </a:lnSpc>
                        <a:spcBef>
                          <a:spcPts val="0"/>
                        </a:spcBef>
                        <a:spcAft>
                          <a:spcPts val="0"/>
                        </a:spcAft>
                        <a:buFont typeface="Symbol"/>
                        <a:buChar char=""/>
                      </a:pPr>
                      <a:r>
                        <a:rPr lang="en-US" sz="1400" dirty="0">
                          <a:latin typeface="Times New Roman"/>
                          <a:ea typeface="Calibri"/>
                          <a:cs typeface="Times New Roman"/>
                        </a:rPr>
                        <a:t>Increase of the capability to act</a:t>
                      </a:r>
                      <a:endParaRPr lang="en-US" sz="1400" dirty="0">
                        <a:latin typeface="Calibri"/>
                        <a:ea typeface="Calibri"/>
                        <a:cs typeface="Times New Roman"/>
                      </a:endParaRPr>
                    </a:p>
                    <a:p>
                      <a:pPr marL="342900" marR="0" lvl="0" indent="-342900" algn="l">
                        <a:lnSpc>
                          <a:spcPct val="115000"/>
                        </a:lnSpc>
                        <a:spcBef>
                          <a:spcPts val="0"/>
                        </a:spcBef>
                        <a:spcAft>
                          <a:spcPts val="0"/>
                        </a:spcAft>
                        <a:buFont typeface="Symbol"/>
                        <a:buChar char=""/>
                      </a:pPr>
                      <a:r>
                        <a:rPr lang="en-US" sz="1400" dirty="0">
                          <a:latin typeface="Times New Roman"/>
                          <a:ea typeface="Calibri"/>
                          <a:cs typeface="Times New Roman"/>
                        </a:rPr>
                        <a:t>New services</a:t>
                      </a:r>
                      <a:endParaRPr lang="en-US" sz="1400" dirty="0">
                        <a:latin typeface="Calibri"/>
                        <a:ea typeface="Calibri"/>
                        <a:cs typeface="Times New Roman"/>
                      </a:endParaRPr>
                    </a:p>
                  </a:txBody>
                  <a:tcPr marL="68580" marR="68580" marT="0" marB="0" anchor="ctr"/>
                </a:tc>
                <a:extLst>
                  <a:ext uri="{0D108BD9-81ED-4DB2-BD59-A6C34878D82A}">
                    <a16:rowId xmlns:a16="http://schemas.microsoft.com/office/drawing/2014/main" xmlns="" val="1000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143000"/>
          </a:xfrm>
        </p:spPr>
        <p:txBody>
          <a:bodyPr>
            <a:normAutofit fontScale="90000"/>
          </a:bodyPr>
          <a:lstStyle/>
          <a:p>
            <a:r>
              <a:rPr lang="en-US" sz="2700" b="1" dirty="0" smtClean="0">
                <a:latin typeface="Times New Roman" pitchFamily="18" charset="0"/>
                <a:cs typeface="Times New Roman" pitchFamily="18" charset="0"/>
              </a:rPr>
              <a:t>Challenges or Issues hindering data from being truly open</a:t>
            </a:r>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r>
              <a:rPr lang="en-US" sz="2700" dirty="0" smtClean="0"/>
              <a:t> </a:t>
            </a:r>
            <a:r>
              <a:rPr lang="en-US" dirty="0" smtClean="0"/>
              <a:t/>
            </a:r>
            <a:br>
              <a:rPr lang="en-US" dirty="0" smtClean="0"/>
            </a:br>
            <a:endParaRPr lang="en-US" dirty="0"/>
          </a:p>
        </p:txBody>
      </p:sp>
      <p:sp>
        <p:nvSpPr>
          <p:cNvPr id="3" name="Content Placeholder 2"/>
          <p:cNvSpPr>
            <a:spLocks noGrp="1"/>
          </p:cNvSpPr>
          <p:nvPr>
            <p:ph idx="1"/>
          </p:nvPr>
        </p:nvSpPr>
        <p:spPr>
          <a:xfrm>
            <a:off x="533400" y="990600"/>
            <a:ext cx="8153400" cy="5486400"/>
          </a:xfrm>
        </p:spPr>
        <p:txBody>
          <a:bodyPr>
            <a:normAutofit fontScale="25000" lnSpcReduction="20000"/>
          </a:bodyPr>
          <a:lstStyle/>
          <a:p>
            <a:pPr>
              <a:buNone/>
            </a:pPr>
            <a:r>
              <a:rPr lang="en-US" dirty="0" smtClean="0"/>
              <a:t> </a:t>
            </a:r>
          </a:p>
          <a:p>
            <a:pPr>
              <a:buNone/>
            </a:pPr>
            <a:r>
              <a:rPr lang="en-US" sz="6400" dirty="0" smtClean="0">
                <a:latin typeface="Times New Roman" pitchFamily="18" charset="0"/>
                <a:cs typeface="Times New Roman" pitchFamily="18" charset="0"/>
              </a:rPr>
              <a:t>       </a:t>
            </a:r>
            <a:r>
              <a:rPr lang="en-US" sz="7200" dirty="0" smtClean="0">
                <a:latin typeface="Times New Roman" pitchFamily="18" charset="0"/>
                <a:cs typeface="Times New Roman" pitchFamily="18" charset="0"/>
              </a:rPr>
              <a:t>There are a number of issues and challenges which hinder governments from making data truly open. The main barriers are discussed below:</a:t>
            </a:r>
          </a:p>
          <a:p>
            <a:pPr>
              <a:buNone/>
            </a:pPr>
            <a:r>
              <a:rPr lang="en-US" sz="7200" dirty="0" smtClean="0">
                <a:latin typeface="Times New Roman" pitchFamily="18" charset="0"/>
                <a:cs typeface="Times New Roman" pitchFamily="18" charset="0"/>
              </a:rPr>
              <a:t> </a:t>
            </a:r>
          </a:p>
          <a:p>
            <a:pPr lvl="0"/>
            <a:r>
              <a:rPr lang="en-US" sz="7200" b="1" dirty="0" smtClean="0">
                <a:latin typeface="Times New Roman" pitchFamily="18" charset="0"/>
                <a:cs typeface="Times New Roman" pitchFamily="18" charset="0"/>
              </a:rPr>
              <a:t>Awareness:</a:t>
            </a:r>
            <a:r>
              <a:rPr lang="en-US" sz="7200" dirty="0" smtClean="0">
                <a:latin typeface="Times New Roman" pitchFamily="18" charset="0"/>
                <a:cs typeface="Times New Roman" pitchFamily="18" charset="0"/>
              </a:rPr>
              <a:t>  The concept of open data and what it involves seems unfamiliar for the common people. So initiatives have to be taken to make awareness about it. </a:t>
            </a:r>
          </a:p>
          <a:p>
            <a:pPr>
              <a:buNone/>
            </a:pPr>
            <a:r>
              <a:rPr lang="en-US" sz="7200" dirty="0" smtClean="0">
                <a:latin typeface="Times New Roman" pitchFamily="18" charset="0"/>
                <a:cs typeface="Times New Roman" pitchFamily="18" charset="0"/>
              </a:rPr>
              <a:t> </a:t>
            </a:r>
          </a:p>
          <a:p>
            <a:pPr lvl="0"/>
            <a:r>
              <a:rPr lang="en-US" sz="7200" b="1" dirty="0" smtClean="0">
                <a:latin typeface="Times New Roman" pitchFamily="18" charset="0"/>
                <a:cs typeface="Times New Roman" pitchFamily="18" charset="0"/>
              </a:rPr>
              <a:t>Motivation:</a:t>
            </a:r>
            <a:r>
              <a:rPr lang="en-US" sz="7200" dirty="0" smtClean="0">
                <a:latin typeface="Times New Roman" pitchFamily="18" charset="0"/>
                <a:cs typeface="Times New Roman" pitchFamily="18" charset="0"/>
              </a:rPr>
              <a:t> The value of the data generated during day-to-day administration  needs to be pointed out. The reuse of open datasets can also help the data producers in understanding the true value of the data they create and publish.</a:t>
            </a:r>
          </a:p>
          <a:p>
            <a:pPr>
              <a:buNone/>
            </a:pPr>
            <a:r>
              <a:rPr lang="en-US" sz="7200" dirty="0" smtClean="0">
                <a:latin typeface="Times New Roman" pitchFamily="18" charset="0"/>
                <a:cs typeface="Times New Roman" pitchFamily="18" charset="0"/>
              </a:rPr>
              <a:t> </a:t>
            </a:r>
          </a:p>
          <a:p>
            <a:pPr lvl="0"/>
            <a:r>
              <a:rPr lang="en-US" sz="7200" b="1" dirty="0" smtClean="0">
                <a:latin typeface="Times New Roman" pitchFamily="18" charset="0"/>
                <a:cs typeface="Times New Roman" pitchFamily="18" charset="0"/>
              </a:rPr>
              <a:t>Capacity:</a:t>
            </a:r>
            <a:r>
              <a:rPr lang="en-US" sz="7200" dirty="0" smtClean="0">
                <a:latin typeface="Times New Roman" pitchFamily="18" charset="0"/>
                <a:cs typeface="Times New Roman" pitchFamily="18" charset="0"/>
              </a:rPr>
              <a:t> It  should be available for the use, reuse, and distribution of all but there is the urgent need for the application of standards and large-scale training in order to focus on more relevant data rather than publishing data with no value.</a:t>
            </a:r>
          </a:p>
          <a:p>
            <a:pPr>
              <a:buNone/>
            </a:pPr>
            <a:r>
              <a:rPr lang="en-US" sz="7200" dirty="0" smtClean="0">
                <a:latin typeface="Times New Roman" pitchFamily="18" charset="0"/>
                <a:cs typeface="Times New Roman" pitchFamily="18" charset="0"/>
              </a:rPr>
              <a:t> </a:t>
            </a:r>
          </a:p>
          <a:p>
            <a:pPr lvl="0"/>
            <a:r>
              <a:rPr lang="en-US" sz="7200" b="1" dirty="0" smtClean="0">
                <a:latin typeface="Times New Roman" pitchFamily="18" charset="0"/>
                <a:cs typeface="Times New Roman" pitchFamily="18" charset="0"/>
              </a:rPr>
              <a:t>Budget provision:</a:t>
            </a:r>
            <a:r>
              <a:rPr lang="en-US" sz="7200" dirty="0" smtClean="0">
                <a:latin typeface="Times New Roman" pitchFamily="18" charset="0"/>
                <a:cs typeface="Times New Roman" pitchFamily="18" charset="0"/>
              </a:rPr>
              <a:t> There is the new necessity of having a specific budget allocated for open government data efforts, otherwise there is the risk that open government initiatives are not given the priority they deserve, moreover public entities can not be aware to grasp the true value of open data.</a:t>
            </a:r>
          </a:p>
          <a:p>
            <a:pPr>
              <a:buNone/>
            </a:pPr>
            <a:endParaRPr lang="en-US" sz="6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Challenges or Issues hindering data from being truly open</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1295400"/>
            <a:ext cx="8229600" cy="4525963"/>
          </a:xfrm>
        </p:spPr>
        <p:txBody>
          <a:bodyPr>
            <a:normAutofit fontScale="25000" lnSpcReduction="20000"/>
          </a:bodyPr>
          <a:lstStyle/>
          <a:p>
            <a:pPr>
              <a:buNone/>
            </a:pPr>
            <a:endParaRPr lang="en-US" dirty="0" smtClean="0">
              <a:latin typeface="Times New Roman" pitchFamily="18" charset="0"/>
              <a:cs typeface="Times New Roman" pitchFamily="18" charset="0"/>
            </a:endParaRPr>
          </a:p>
          <a:p>
            <a:pPr>
              <a:buNone/>
            </a:pPr>
            <a:r>
              <a:rPr lang="en-US" sz="3700" dirty="0" smtClean="0">
                <a:latin typeface="Times New Roman" pitchFamily="18" charset="0"/>
                <a:cs typeface="Times New Roman" pitchFamily="18" charset="0"/>
              </a:rPr>
              <a:t> </a:t>
            </a:r>
          </a:p>
          <a:p>
            <a:pPr lvl="0"/>
            <a:r>
              <a:rPr lang="en-US" sz="7200" b="1" dirty="0" smtClean="0">
                <a:latin typeface="Times New Roman" pitchFamily="18" charset="0"/>
                <a:cs typeface="Times New Roman" pitchFamily="18" charset="0"/>
              </a:rPr>
              <a:t>Technical Support:</a:t>
            </a:r>
            <a:r>
              <a:rPr lang="en-US" sz="7200" dirty="0" smtClean="0">
                <a:latin typeface="Times New Roman" pitchFamily="18" charset="0"/>
                <a:cs typeface="Times New Roman" pitchFamily="18" charset="0"/>
              </a:rPr>
              <a:t> Most of the existing government data portals were not support large-scale open data publishing and consumption. Thus, these public entities now require technical support to update their websites or portals to enable their published data to achieve its highest reuse potential.</a:t>
            </a:r>
          </a:p>
          <a:p>
            <a:pPr lvl="0">
              <a:buNone/>
            </a:pPr>
            <a:endParaRPr lang="en-US" sz="7200" dirty="0" smtClean="0">
              <a:latin typeface="Times New Roman" pitchFamily="18" charset="0"/>
              <a:cs typeface="Times New Roman" pitchFamily="18" charset="0"/>
            </a:endParaRPr>
          </a:p>
          <a:p>
            <a:pPr lvl="0"/>
            <a:r>
              <a:rPr lang="en-US" sz="7200" b="1" dirty="0" smtClean="0">
                <a:latin typeface="Times New Roman" pitchFamily="18" charset="0"/>
                <a:cs typeface="Times New Roman" pitchFamily="18" charset="0"/>
              </a:rPr>
              <a:t>Institutionalization:</a:t>
            </a:r>
            <a:r>
              <a:rPr lang="en-US" sz="7200" dirty="0" smtClean="0">
                <a:latin typeface="Times New Roman" pitchFamily="18" charset="0"/>
                <a:cs typeface="Times New Roman" pitchFamily="18" charset="0"/>
              </a:rPr>
              <a:t>  Being a relatively new initiative no  institutional structure or public entity dedicated solely to this task of making data open. This issue results in no regular monitoring of the open data initiative performance. </a:t>
            </a:r>
          </a:p>
          <a:p>
            <a:pPr>
              <a:buNone/>
            </a:pPr>
            <a:endParaRPr lang="en-US" sz="7200" dirty="0" smtClean="0">
              <a:latin typeface="Times New Roman" pitchFamily="18" charset="0"/>
              <a:cs typeface="Times New Roman" pitchFamily="18" charset="0"/>
            </a:endParaRPr>
          </a:p>
          <a:p>
            <a:pPr lvl="0"/>
            <a:r>
              <a:rPr lang="en-US" sz="7200" b="1" dirty="0" smtClean="0">
                <a:latin typeface="Times New Roman" pitchFamily="18" charset="0"/>
                <a:cs typeface="Times New Roman" pitchFamily="18" charset="0"/>
              </a:rPr>
              <a:t>Conflicting regulations:</a:t>
            </a:r>
            <a:r>
              <a:rPr lang="en-US" sz="7200" dirty="0" smtClean="0">
                <a:latin typeface="Times New Roman" pitchFamily="18" charset="0"/>
                <a:cs typeface="Times New Roman" pitchFamily="18" charset="0"/>
              </a:rPr>
              <a:t> Many open government data initiatives still belong to existing legal frameworks concerning freedom of information, reuse of public sector information, and the exchange of data between public entities. The issue lies in the unclear task of how such initiatives can interact, resulting in uncertainty on the possible use of the relevant data.</a:t>
            </a:r>
          </a:p>
          <a:p>
            <a:pPr>
              <a:buNone/>
            </a:pPr>
            <a:endParaRPr lang="en-US" sz="7200" dirty="0" smtClean="0">
              <a:latin typeface="Times New Roman" pitchFamily="18" charset="0"/>
              <a:cs typeface="Times New Roman" pitchFamily="18" charset="0"/>
            </a:endParaRPr>
          </a:p>
          <a:p>
            <a:pPr lvl="0"/>
            <a:r>
              <a:rPr lang="en-US" sz="7200" b="1" dirty="0" smtClean="0">
                <a:latin typeface="Times New Roman" pitchFamily="18" charset="0"/>
                <a:cs typeface="Times New Roman" pitchFamily="18" charset="0"/>
              </a:rPr>
              <a:t>Privacy and data protection:</a:t>
            </a:r>
            <a:r>
              <a:rPr lang="en-US" sz="7200" dirty="0" smtClean="0">
                <a:latin typeface="Times New Roman" pitchFamily="18" charset="0"/>
                <a:cs typeface="Times New Roman" pitchFamily="18" charset="0"/>
              </a:rPr>
              <a:t> There is a considerable conflict between open data for the aims of transparency and accountability, and data protection for the right to privacy .This issue requires guidelines that can provide a solution to this conflict.</a:t>
            </a:r>
            <a:endParaRPr lang="en-US" sz="7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143000"/>
          </a:xfrm>
        </p:spPr>
        <p:txBody>
          <a:bodyPr>
            <a:normAutofit/>
          </a:bodyPr>
          <a:lstStyle/>
          <a:p>
            <a:r>
              <a:rPr lang="en-US" sz="2400" b="1" dirty="0" smtClean="0">
                <a:latin typeface="Times New Roman" pitchFamily="18" charset="0"/>
                <a:cs typeface="Times New Roman" pitchFamily="18" charset="0"/>
              </a:rPr>
              <a:t>Challenges or Issues hindering data from being truly open</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525963"/>
          </a:xfrm>
        </p:spPr>
        <p:txBody>
          <a:bodyPr>
            <a:normAutofit fontScale="25000" lnSpcReduction="20000"/>
          </a:bodyPr>
          <a:lstStyle/>
          <a:p>
            <a:pPr>
              <a:buSzPct val="121000"/>
              <a:buFont typeface="Wingdings" pitchFamily="2" charset="2"/>
              <a:buChar char="Ø"/>
            </a:pPr>
            <a:r>
              <a:rPr lang="en-US" sz="8000" b="1" dirty="0" smtClean="0">
                <a:latin typeface="Times New Roman" pitchFamily="18" charset="0"/>
                <a:cs typeface="Times New Roman" pitchFamily="18" charset="0"/>
              </a:rPr>
              <a:t>Copyright and licensing:</a:t>
            </a:r>
            <a:r>
              <a:rPr lang="en-US" sz="8000" dirty="0" smtClean="0">
                <a:latin typeface="Times New Roman" pitchFamily="18" charset="0"/>
                <a:cs typeface="Times New Roman" pitchFamily="18" charset="0"/>
              </a:rPr>
              <a:t> The licensing of published data is one of the Eight Open Government Data Principles. The issue of copyright inconsistencies that arise from unclear dataset ownership resulting from data sharing. This hinders data from being published.</a:t>
            </a:r>
          </a:p>
          <a:p>
            <a:pPr>
              <a:buNone/>
            </a:pPr>
            <a:endParaRPr lang="en-US" sz="8000" dirty="0" smtClean="0">
              <a:latin typeface="Times New Roman" pitchFamily="18" charset="0"/>
              <a:cs typeface="Times New Roman" pitchFamily="18" charset="0"/>
            </a:endParaRPr>
          </a:p>
          <a:p>
            <a:pPr>
              <a:buFont typeface="Wingdings" pitchFamily="2" charset="2"/>
              <a:buChar char="Ø"/>
            </a:pPr>
            <a:r>
              <a:rPr lang="en-US" sz="8000" b="1" dirty="0" smtClean="0">
                <a:latin typeface="Times New Roman" pitchFamily="18" charset="0"/>
                <a:cs typeface="Times New Roman" pitchFamily="18" charset="0"/>
              </a:rPr>
              <a:t>Competition:</a:t>
            </a:r>
            <a:r>
              <a:rPr lang="en-US" sz="8000" dirty="0" smtClean="0">
                <a:latin typeface="Times New Roman" pitchFamily="18" charset="0"/>
                <a:cs typeface="Times New Roman" pitchFamily="18" charset="0"/>
              </a:rPr>
              <a:t>  The companies who invested in creating their own data stores,  if the same data they created is made public through government open data initiatives, these companies will obviously deem it to be unfair competition as there is the possibility of new competitors who did not need to invest anything but could get the freely available open data. </a:t>
            </a:r>
          </a:p>
          <a:p>
            <a:pPr>
              <a:buNone/>
            </a:pPr>
            <a:endParaRPr lang="en-US" sz="8000" dirty="0" smtClean="0">
              <a:latin typeface="Times New Roman" pitchFamily="18" charset="0"/>
              <a:cs typeface="Times New Roman" pitchFamily="18" charset="0"/>
            </a:endParaRPr>
          </a:p>
          <a:p>
            <a:pPr lvl="0">
              <a:buFont typeface="Wingdings" pitchFamily="2" charset="2"/>
              <a:buChar char="Ø"/>
            </a:pPr>
            <a:r>
              <a:rPr lang="en-US" sz="8000" b="1" dirty="0" smtClean="0">
                <a:latin typeface="Times New Roman" pitchFamily="18" charset="0"/>
                <a:cs typeface="Times New Roman" pitchFamily="18" charset="0"/>
              </a:rPr>
              <a:t>Liability:</a:t>
            </a:r>
            <a:r>
              <a:rPr lang="en-US" sz="8000" dirty="0" smtClean="0">
                <a:latin typeface="Times New Roman" pitchFamily="18" charset="0"/>
                <a:cs typeface="Times New Roman" pitchFamily="18" charset="0"/>
              </a:rPr>
              <a:t> This issue is limited to data providers. Public entities fear being held liable for damage caused by the use of the provided data, due to it being stale, incorrect, or wrongly interpreted .To cater for this fear, many public entities either do not publish their data or otherwise impose restrictions on its use, resulting in data which is not truly open. </a:t>
            </a:r>
          </a:p>
          <a:p>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TotalTime>
  <Words>661</Words>
  <Application>Microsoft Office PowerPoint</Application>
  <PresentationFormat>On-screen Show (4:3)</PresentationFormat>
  <Paragraphs>101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Open Government Data: Right To Information for the Citizens </vt:lpstr>
      <vt:lpstr>Introduction</vt:lpstr>
      <vt:lpstr>Perspectives of Open Government Data</vt:lpstr>
      <vt:lpstr>Quality Measurement of Open Government Data </vt:lpstr>
      <vt:lpstr>Quality Measurement of Open Government Data</vt:lpstr>
      <vt:lpstr>Benefits of Open Government Data</vt:lpstr>
      <vt:lpstr>Challenges or Issues hindering data from being truly open   </vt:lpstr>
      <vt:lpstr>Challenges or Issues hindering data from being truly open</vt:lpstr>
      <vt:lpstr>Challenges or Issues hindering data from being truly open</vt:lpstr>
      <vt:lpstr>Some Open Government Data Initiatives in India</vt:lpstr>
      <vt:lpstr>Conclusion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Government Data: right to information for the citizens</dc:title>
  <dc:creator>Swapnamay</dc:creator>
  <cp:lastModifiedBy>LIBRARY</cp:lastModifiedBy>
  <cp:revision>168</cp:revision>
  <dcterms:created xsi:type="dcterms:W3CDTF">2017-07-27T02:45:16Z</dcterms:created>
  <dcterms:modified xsi:type="dcterms:W3CDTF">2024-11-28T07:35:13Z</dcterms:modified>
</cp:coreProperties>
</file>