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9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6DF80-D24B-4AD8-9F12-C55DC0F55CF3}" type="datetimeFigureOut">
              <a:rPr lang="en-IN" smtClean="0"/>
              <a:pPr/>
              <a:t>01-09-2023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C9BE9-2BB5-4F22-A304-C2EF08DE275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8458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BFCEC3-9ACC-451C-96A3-517B046F23FF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33D646-601F-43F7-9873-980BB6CA58DB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634B8688-672A-431C-A4AB-D7902B9B1AEF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1A2E97-A0E9-41F1-9DED-C0D54CA2B197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9055F6-26C0-43AF-87D8-68A63E229351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8A3DC-4C92-4DD6-BE55-BF26231A2E7C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13D472-AFE7-4954-ABAA-68C9F08F42D4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9054B-70A5-4ED0-83CD-2AAE9E143465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AEDA56-6FCD-4051-A579-55408AB1B90E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D6D71-91D5-4994-9BC4-C40C9E6E4671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8FD57-EC9E-45B5-BE54-916BF4E10C08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F9FBBD-CE7A-45A2-B8C2-BD9F061CE4CE}" type="datetime1">
              <a:rPr lang="en-IN" smtClean="0"/>
              <a:pPr/>
              <a:t>01-09-2023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AE85F1E-19CF-49D8-B77E-59FEFE15B4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943" y="744583"/>
            <a:ext cx="10515600" cy="866504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name: Information Sources, systems and Services (Theory)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Unit-1: Information sources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7949"/>
            <a:ext cx="10515600" cy="3049525"/>
          </a:xfr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/>
              <a:t>      </a:t>
            </a:r>
            <a:endParaRPr lang="en-IN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721430" y="6153241"/>
            <a:ext cx="7924799" cy="36512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</a:t>
            </a:r>
            <a:r>
              <a:rPr lang="en-US" b="1" dirty="0" err="1" smtClean="0"/>
              <a:t>ShareAlike</a:t>
            </a:r>
            <a:r>
              <a:rPr lang="en-US" b="1" dirty="0" smtClean="0"/>
              <a:t>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94247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7065099" y="3219176"/>
            <a:ext cx="49720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(affordability)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Currency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information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Amount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details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9589" y="3198764"/>
            <a:ext cx="44958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sources from where we get information are called information sources and these comprise of documents, humans, institutions as well as mass media like radio, television, CD-DVD, internet.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61657" y="2027352"/>
            <a:ext cx="526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Paramita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Sen, Librarian, C.S.S.M.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5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3264" y="6061975"/>
            <a:ext cx="1845250" cy="3184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8567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789" y="529046"/>
            <a:ext cx="965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669" y="1538242"/>
            <a:ext cx="9498874" cy="4351338"/>
          </a:xfr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E-books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E-journals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databases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OPAC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records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magazine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Images, audio, video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 wide web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704010" y="6022612"/>
            <a:ext cx="8164288" cy="652508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68121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3074" name="AutoShape 2" descr="Copyright and Open Licens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Copyright and Open Licens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2410" y="6214621"/>
            <a:ext cx="2050869" cy="3748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6984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4287" y="-162695"/>
            <a:ext cx="9144000" cy="950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8042" y="830535"/>
            <a:ext cx="9144000" cy="378737"/>
          </a:xfrm>
        </p:spPr>
        <p:txBody>
          <a:bodyPr>
            <a:normAutofit/>
          </a:bodyPr>
          <a:lstStyle/>
          <a:p>
            <a:r>
              <a:rPr lang="en-US" b="1" dirty="0" smtClean="0"/>
              <a:t>Traditional vs. digital sources of information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377441" y="6009549"/>
            <a:ext cx="8608422" cy="652508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1170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938157" y="1461231"/>
            <a:ext cx="5943600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sources include e-books, e-journals, online databases, multimedia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resources are typically accessed through electronic devices and can be remotely accessed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Virtually unlimited storage allows extensive collections including rare and out of print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searching through keywords,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Offers interactive features, multimedia elements and hyperlinks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annotation,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bookmarking, online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forums, virtual study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properly preserved can be accessed and utilized without physical degradation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275" y="1460521"/>
            <a:ext cx="5619751" cy="440120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sources includes printed books, reference books, journals, maps and other physical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advantage of remote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space limitation restricts size and variety of collections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 searching through catalogues or browsing shelves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interactive elements, promotes in-person interactions in library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physical annotation methods using bookmarks or writing in margins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materials may degrade over time due to exposure, tear or mishandling</a:t>
            </a:r>
          </a:p>
        </p:txBody>
      </p:sp>
      <p:pic>
        <p:nvPicPr>
          <p:cNvPr id="9" name="Picture 5" descr="C:\Users\sr\Desktop\downloa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132" y="6196650"/>
            <a:ext cx="1897501" cy="327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40631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75" y="206067"/>
            <a:ext cx="10515600" cy="68220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74" y="1238591"/>
            <a:ext cx="10125891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Karz,William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Introduction to reference work. 6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ed. New York: Mcgraw,1992.Print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Kumar,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Reference service. 5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rev. ed. New Delhi: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Vikas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Kumar, P.S.G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.(2003). Information sources and services: theory and practice.   New Delhi: B.R. Publishing. Kumar’s curriculum series in library and Information Science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Vol.6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Ranganathan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.(1961) Reference service. 2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ed. Asia Publishing House.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Ranganathan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Endowment for Library Science. Series 8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090057" y="6009549"/>
            <a:ext cx="8164288" cy="652508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15869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12</a:t>
            </a:fld>
            <a:endParaRPr lang="en-IN" dirty="0"/>
          </a:p>
        </p:txBody>
      </p:sp>
      <p:pic>
        <p:nvPicPr>
          <p:cNvPr id="1025" name="Picture 1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6555" y="6190869"/>
            <a:ext cx="1156199" cy="4057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3127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2491" y="0"/>
            <a:ext cx="6618515" cy="732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78824" y="744583"/>
            <a:ext cx="6901544" cy="636860"/>
          </a:xfrm>
        </p:spPr>
        <p:txBody>
          <a:bodyPr/>
          <a:lstStyle/>
          <a:p>
            <a:r>
              <a:rPr lang="en-US" b="1" dirty="0" smtClean="0"/>
              <a:t>Categories</a:t>
            </a:r>
            <a:endParaRPr lang="en-IN" b="1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688644" y="6323061"/>
            <a:ext cx="8581145" cy="36512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5F1E-19CF-49D8-B77E-59FEFE15B4F1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827315" y="1767619"/>
            <a:ext cx="3135085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by type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Documentary sources of information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Books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Reference books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Periodicals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Patents and standards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Databases etc.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Non-documentary sources of information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Humans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Organizations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47184" y="1463039"/>
            <a:ext cx="3350895" cy="470898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by content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Research periodicals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Conference proceedings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Theses, patent, standards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Correspondence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Text books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Reference books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Bibliographies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sources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of bibliographies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Guides to reference sources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8140065" y="1910715"/>
            <a:ext cx="3013166" cy="36933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by media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 media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Pamphlets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Books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Periodicals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Newspapers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Maps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Non-print media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Conventional media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Electronic media</a:t>
            </a:r>
          </a:p>
          <a:p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29198" y="1155519"/>
            <a:ext cx="2058488" cy="5175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77989" y="1202293"/>
            <a:ext cx="0" cy="2420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98376" y="1129393"/>
            <a:ext cx="2924175" cy="664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5" descr="C:\Users\sr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5669" y="6285447"/>
            <a:ext cx="2257882" cy="3896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001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6899" y="-1141511"/>
            <a:ext cx="8905875" cy="216041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6899" y="1048823"/>
            <a:ext cx="9144000" cy="1655762"/>
          </a:xfrm>
        </p:spPr>
        <p:txBody>
          <a:bodyPr>
            <a:normAutofit/>
          </a:bodyPr>
          <a:lstStyle/>
          <a:p>
            <a:r>
              <a:rPr lang="en-US" b="1" dirty="0" smtClean="0"/>
              <a:t>Information sources vs. resources</a:t>
            </a:r>
          </a:p>
          <a:p>
            <a:endParaRPr lang="en-IN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599508" y="6309995"/>
            <a:ext cx="8386355" cy="54800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34862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8887" y="1693824"/>
            <a:ext cx="5143500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sources where from we get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</a:p>
          <a:p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are a small subset of information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  <a:p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 are related to library and information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 librarians and information scientists deals with information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sources comprise documents, institutions, organizations and human beings</a:t>
            </a:r>
            <a:endParaRPr lang="en-IN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60522" y="1731640"/>
            <a:ext cx="51435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resources are related to information and communication technologies especially to information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purpose of information management there are Five types of information resources-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6769007" y="3348213"/>
            <a:ext cx="510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(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computers and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data, images etc.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 and transformation including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reprographics distribution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network management and telecommunications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Retention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storage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retrieval which covers libraries, record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centers,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filing systems, internal and external databases</a:t>
            </a:r>
          </a:p>
          <a:p>
            <a:endParaRPr lang="en-IN" dirty="0"/>
          </a:p>
        </p:txBody>
      </p:sp>
      <p:pic>
        <p:nvPicPr>
          <p:cNvPr id="10" name="Picture 5" descr="C:\Users\sr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264" y="6320590"/>
            <a:ext cx="2054255" cy="354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1023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0834" y="2106431"/>
            <a:ext cx="8482149" cy="1002529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Documentary sources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en-US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777" y="1894114"/>
            <a:ext cx="5765074" cy="412786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periodicals(solely devoted to original work)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Collections of papers(e.g. festschrift volumes)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proceedings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Repots of scientific expeditions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 publications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literature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403565" y="6336121"/>
            <a:ext cx="8961121" cy="36512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5F1E-19CF-49D8-B77E-59FEFE15B4F1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7025639" y="1998616"/>
            <a:ext cx="4012475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Theses and dissertations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notebooks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research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 of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files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5" descr="C:\Users\sr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2718" y="6211179"/>
            <a:ext cx="1779936" cy="307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4790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Documentary sources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3759" y="1825625"/>
            <a:ext cx="3690257" cy="4351338"/>
          </a:xfrm>
        </p:spPr>
        <p:txBody>
          <a:bodyPr>
            <a:normAutofit/>
          </a:bodyPr>
          <a:lstStyle/>
          <a:p>
            <a:pPr marL="285750" indent="-28575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Monographs</a:t>
            </a:r>
          </a:p>
          <a:p>
            <a:pPr marL="285750" indent="-28575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Bibliographies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Indexing periodicals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Abstracting periodicals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periodicals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Dictionaries</a:t>
            </a:r>
          </a:p>
          <a:p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Encyclopaedias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730138" y="5800544"/>
            <a:ext cx="7798525" cy="54800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746052" y="6433457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6937466" y="1893024"/>
            <a:ext cx="458941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Almanacs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Gazetteers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Maps, atlas, globes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9252" y="5812971"/>
            <a:ext cx="1469708" cy="3656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1304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750"/>
            <a:ext cx="11525250" cy="167513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Documentary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882775"/>
            <a:ext cx="9239250" cy="435133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based on secondary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of bibliographies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Directory of directories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that are key to primary and secondary sources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Guides to literature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429691" y="5761355"/>
            <a:ext cx="7933507" cy="521879"/>
          </a:xfrm>
        </p:spPr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This work is licensed by creative commons attribution –</a:t>
            </a:r>
            <a:r>
              <a:rPr lang="en-US" b="1" dirty="0" smtClean="0">
                <a:solidFill>
                  <a:schemeClr val="tx1"/>
                </a:solidFill>
              </a:rPr>
              <a:t>Non Commercial-Share Alike 4.0 International (CC BY-NC-SA 4.0)                                    Creator-Dr. </a:t>
            </a:r>
            <a:r>
              <a:rPr lang="en-US" b="1" dirty="0" err="1" smtClean="0">
                <a:solidFill>
                  <a:schemeClr val="tx1"/>
                </a:solidFill>
              </a:rPr>
              <a:t>Paramita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Sen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89298" y="6386431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7169" name="Picture 1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1241" y="5741216"/>
            <a:ext cx="1469708" cy="5157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1676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152" y="689799"/>
            <a:ext cx="10515600" cy="9680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407" y="1609416"/>
            <a:ext cx="8477794" cy="3759418"/>
          </a:xfr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ministries and departments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agencies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institutions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&amp; D organizations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institutions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Learned societies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Publishing houses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Broadcasting stations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194561" y="5970360"/>
            <a:ext cx="8530045" cy="613320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55058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6583679" y="2231579"/>
            <a:ext cx="53731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Museums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Non-governmental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Library and information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Documentation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Information analysis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Referral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Data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5" name="Picture 1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1870" y="6087291"/>
            <a:ext cx="1574211" cy="3525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4406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25" y="633548"/>
            <a:ext cx="965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sources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0497" y="1547404"/>
            <a:ext cx="9134475" cy="4351338"/>
          </a:xfr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professionals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persons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 workers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 of firms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gatekeepers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Invisible college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men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982866" y="6061167"/>
            <a:ext cx="8301830" cy="535577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63172" y="6629400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8</a:t>
            </a:fld>
            <a:endParaRPr lang="en-IN" dirty="0"/>
          </a:p>
        </p:txBody>
      </p:sp>
      <p:pic>
        <p:nvPicPr>
          <p:cNvPr id="5121" name="Picture 1" descr="C:\Users\sr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7996" y="6085677"/>
            <a:ext cx="1195388" cy="4194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524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" y="646612"/>
            <a:ext cx="965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Non-print material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9987" y="1818265"/>
            <a:ext cx="4047309" cy="357505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Manuscripts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reports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Diaries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files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notebooks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377441" y="5970362"/>
            <a:ext cx="7942217" cy="365125"/>
          </a:xfrm>
        </p:spPr>
        <p:txBody>
          <a:bodyPr/>
          <a:lstStyle/>
          <a:p>
            <a:r>
              <a:rPr lang="en-IN" b="1" dirty="0" smtClean="0"/>
              <a:t>This work is licensed by creative commons attribution –</a:t>
            </a:r>
            <a:r>
              <a:rPr lang="en-US" b="1" dirty="0" smtClean="0"/>
              <a:t>Non Commercial-Share Alike 4.0 International (CC BY-NC-SA 4.0)                                    Creator-Dr. </a:t>
            </a:r>
            <a:r>
              <a:rPr lang="en-US" b="1" dirty="0" err="1" smtClean="0"/>
              <a:t>Paramita</a:t>
            </a:r>
            <a:r>
              <a:rPr lang="en-US" b="1" dirty="0" smtClean="0"/>
              <a:t> </a:t>
            </a:r>
            <a:r>
              <a:rPr lang="en-US" b="1" dirty="0" err="1" smtClean="0"/>
              <a:t>Sen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63173" y="6464808"/>
            <a:ext cx="784448" cy="228600"/>
          </a:xfrm>
        </p:spPr>
        <p:txBody>
          <a:bodyPr/>
          <a:lstStyle/>
          <a:p>
            <a:fld id="{CAE85F1E-19CF-49D8-B77E-59FEFE15B4F1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712823" y="1815737"/>
            <a:ext cx="3927566" cy="36933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 recordings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recordings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 wide webs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Picture 1" descr="C:\Users\sr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5927" y="5826035"/>
            <a:ext cx="1704839" cy="3786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48954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427</TotalTime>
  <Words>939</Words>
  <Application>Microsoft Office PowerPoint</Application>
  <PresentationFormat>Custom</PresentationFormat>
  <Paragraphs>224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Paper name: Information Sources, systems and Services (Theory)  Unit-1: Information sources</vt:lpstr>
      <vt:lpstr>Information Sources</vt:lpstr>
      <vt:lpstr>Information Sources</vt:lpstr>
      <vt:lpstr>Information Sources Documentary sources Primary  </vt:lpstr>
      <vt:lpstr>Information Sources Documentary sources Secondary </vt:lpstr>
      <vt:lpstr>Information Sources Documentary sources  Tertiary </vt:lpstr>
      <vt:lpstr>Information Sources Institutional sources </vt:lpstr>
      <vt:lpstr>Information Sources Human sources </vt:lpstr>
      <vt:lpstr>Information Sources Non-print material </vt:lpstr>
      <vt:lpstr> Information Sources Digital information sources </vt:lpstr>
      <vt:lpstr>Information Sources</vt:lpstr>
      <vt:lpstr>References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Sources</dc:title>
  <dc:creator>ABC</dc:creator>
  <cp:lastModifiedBy>sr</cp:lastModifiedBy>
  <cp:revision>193</cp:revision>
  <dcterms:created xsi:type="dcterms:W3CDTF">2023-06-04T02:11:46Z</dcterms:created>
  <dcterms:modified xsi:type="dcterms:W3CDTF">2023-09-01T09:08:26Z</dcterms:modified>
</cp:coreProperties>
</file>